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media/image98.jpg" ContentType="image/png"/>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152"/>
  </p:notesMasterIdLst>
  <p:sldIdLst>
    <p:sldId id="2076136291" r:id="rId3"/>
    <p:sldId id="2076136293" r:id="rId4"/>
    <p:sldId id="2076136294" r:id="rId5"/>
    <p:sldId id="421" r:id="rId6"/>
    <p:sldId id="634" r:id="rId7"/>
    <p:sldId id="543" r:id="rId8"/>
    <p:sldId id="316" r:id="rId9"/>
    <p:sldId id="500" r:id="rId10"/>
    <p:sldId id="259" r:id="rId11"/>
    <p:sldId id="558" r:id="rId12"/>
    <p:sldId id="317" r:id="rId13"/>
    <p:sldId id="293" r:id="rId14"/>
    <p:sldId id="324" r:id="rId15"/>
    <p:sldId id="563" r:id="rId16"/>
    <p:sldId id="552" r:id="rId17"/>
    <p:sldId id="566" r:id="rId18"/>
    <p:sldId id="501" r:id="rId19"/>
    <p:sldId id="510" r:id="rId20"/>
    <p:sldId id="553" r:id="rId21"/>
    <p:sldId id="629" r:id="rId22"/>
    <p:sldId id="512" r:id="rId23"/>
    <p:sldId id="568" r:id="rId24"/>
    <p:sldId id="571" r:id="rId25"/>
    <p:sldId id="613" r:id="rId26"/>
    <p:sldId id="630" r:id="rId27"/>
    <p:sldId id="631" r:id="rId28"/>
    <p:sldId id="610" r:id="rId29"/>
    <p:sldId id="2076136315" r:id="rId30"/>
    <p:sldId id="2076136314" r:id="rId31"/>
    <p:sldId id="572" r:id="rId32"/>
    <p:sldId id="636" r:id="rId33"/>
    <p:sldId id="303" r:id="rId34"/>
    <p:sldId id="302" r:id="rId35"/>
    <p:sldId id="524" r:id="rId36"/>
    <p:sldId id="574" r:id="rId37"/>
    <p:sldId id="555" r:id="rId38"/>
    <p:sldId id="612" r:id="rId39"/>
    <p:sldId id="334" r:id="rId40"/>
    <p:sldId id="617" r:id="rId41"/>
    <p:sldId id="601" r:id="rId42"/>
    <p:sldId id="590" r:id="rId43"/>
    <p:sldId id="591" r:id="rId44"/>
    <p:sldId id="335" r:id="rId45"/>
    <p:sldId id="606" r:id="rId46"/>
    <p:sldId id="616" r:id="rId47"/>
    <p:sldId id="615" r:id="rId48"/>
    <p:sldId id="608" r:id="rId49"/>
    <p:sldId id="2076136306" r:id="rId50"/>
    <p:sldId id="584" r:id="rId51"/>
    <p:sldId id="585" r:id="rId52"/>
    <p:sldId id="2076136307" r:id="rId53"/>
    <p:sldId id="586" r:id="rId54"/>
    <p:sldId id="295" r:id="rId55"/>
    <p:sldId id="296" r:id="rId56"/>
    <p:sldId id="2076136308" r:id="rId57"/>
    <p:sldId id="2076136309" r:id="rId58"/>
    <p:sldId id="598" r:id="rId59"/>
    <p:sldId id="600" r:id="rId60"/>
    <p:sldId id="607" r:id="rId61"/>
    <p:sldId id="609" r:id="rId62"/>
    <p:sldId id="592" r:id="rId63"/>
    <p:sldId id="605" r:id="rId64"/>
    <p:sldId id="569" r:id="rId65"/>
    <p:sldId id="525" r:id="rId66"/>
    <p:sldId id="554" r:id="rId67"/>
    <p:sldId id="581" r:id="rId68"/>
    <p:sldId id="579" r:id="rId69"/>
    <p:sldId id="578" r:id="rId70"/>
    <p:sldId id="577" r:id="rId71"/>
    <p:sldId id="573" r:id="rId72"/>
    <p:sldId id="580" r:id="rId73"/>
    <p:sldId id="526" r:id="rId74"/>
    <p:sldId id="539" r:id="rId75"/>
    <p:sldId id="593" r:id="rId76"/>
    <p:sldId id="318" r:id="rId77"/>
    <p:sldId id="319" r:id="rId78"/>
    <p:sldId id="503" r:id="rId79"/>
    <p:sldId id="575" r:id="rId80"/>
    <p:sldId id="515" r:id="rId81"/>
    <p:sldId id="516" r:id="rId82"/>
    <p:sldId id="517" r:id="rId83"/>
    <p:sldId id="565" r:id="rId84"/>
    <p:sldId id="551" r:id="rId85"/>
    <p:sldId id="260" r:id="rId86"/>
    <p:sldId id="261" r:id="rId87"/>
    <p:sldId id="262" r:id="rId88"/>
    <p:sldId id="271" r:id="rId89"/>
    <p:sldId id="272" r:id="rId90"/>
    <p:sldId id="273" r:id="rId91"/>
    <p:sldId id="519" r:id="rId92"/>
    <p:sldId id="562" r:id="rId93"/>
    <p:sldId id="520" r:id="rId94"/>
    <p:sldId id="561" r:id="rId95"/>
    <p:sldId id="567" r:id="rId96"/>
    <p:sldId id="564" r:id="rId97"/>
    <p:sldId id="263" r:id="rId98"/>
    <p:sldId id="264" r:id="rId99"/>
    <p:sldId id="265" r:id="rId100"/>
    <p:sldId id="266" r:id="rId101"/>
    <p:sldId id="267" r:id="rId102"/>
    <p:sldId id="268" r:id="rId103"/>
    <p:sldId id="269" r:id="rId104"/>
    <p:sldId id="270" r:id="rId105"/>
    <p:sldId id="537" r:id="rId106"/>
    <p:sldId id="604" r:id="rId107"/>
    <p:sldId id="587" r:id="rId108"/>
    <p:sldId id="627" r:id="rId109"/>
    <p:sldId id="582" r:id="rId110"/>
    <p:sldId id="632" r:id="rId111"/>
    <p:sldId id="298" r:id="rId112"/>
    <p:sldId id="635" r:id="rId113"/>
    <p:sldId id="342" r:id="rId114"/>
    <p:sldId id="633" r:id="rId115"/>
    <p:sldId id="328" r:id="rId116"/>
    <p:sldId id="306" r:id="rId117"/>
    <p:sldId id="2076136310" r:id="rId118"/>
    <p:sldId id="340" r:id="rId119"/>
    <p:sldId id="274" r:id="rId120"/>
    <p:sldId id="275" r:id="rId121"/>
    <p:sldId id="338" r:id="rId122"/>
    <p:sldId id="278" r:id="rId123"/>
    <p:sldId id="2076136311" r:id="rId124"/>
    <p:sldId id="321" r:id="rId125"/>
    <p:sldId id="322" r:id="rId126"/>
    <p:sldId id="314" r:id="rId127"/>
    <p:sldId id="323" r:id="rId128"/>
    <p:sldId id="2076136303" r:id="rId129"/>
    <p:sldId id="2076136304" r:id="rId130"/>
    <p:sldId id="2076136305" r:id="rId131"/>
    <p:sldId id="2076136312" r:id="rId132"/>
    <p:sldId id="2076136313" r:id="rId133"/>
    <p:sldId id="276" r:id="rId134"/>
    <p:sldId id="433" r:id="rId135"/>
    <p:sldId id="521" r:id="rId136"/>
    <p:sldId id="547" r:id="rId137"/>
    <p:sldId id="532" r:id="rId138"/>
    <p:sldId id="576" r:id="rId139"/>
    <p:sldId id="522" r:id="rId140"/>
    <p:sldId id="550" r:id="rId141"/>
    <p:sldId id="549" r:id="rId142"/>
    <p:sldId id="548" r:id="rId143"/>
    <p:sldId id="538" r:id="rId144"/>
    <p:sldId id="597" r:id="rId145"/>
    <p:sldId id="533" r:id="rId146"/>
    <p:sldId id="531" r:id="rId147"/>
    <p:sldId id="279" r:id="rId148"/>
    <p:sldId id="2076136302" r:id="rId149"/>
    <p:sldId id="2076136299" r:id="rId150"/>
    <p:sldId id="2076136300" r:id="rId1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92B"/>
    <a:srgbClr val="1C65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64" autoAdjust="0"/>
    <p:restoredTop sz="94291" autoAdjust="0"/>
  </p:normalViewPr>
  <p:slideViewPr>
    <p:cSldViewPr>
      <p:cViewPr varScale="1">
        <p:scale>
          <a:sx n="72" d="100"/>
          <a:sy n="72" d="100"/>
        </p:scale>
        <p:origin x="676"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F3E933-0F1B-4D11-B43D-71E1F026FE99}" type="datetimeFigureOut">
              <a:rPr lang="en-US" smtClean="0"/>
              <a:pPr/>
              <a:t>10/18/2022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F06505-99E1-4ED1-AA38-4F1C4292B7ED}" type="slidenum">
              <a:rPr lang="en-IN" smtClean="0"/>
              <a:pPr/>
              <a:t>‹#›</a:t>
            </a:fld>
            <a:endParaRPr lang="en-IN"/>
          </a:p>
        </p:txBody>
      </p:sp>
    </p:spTree>
    <p:extLst>
      <p:ext uri="{BB962C8B-B14F-4D97-AF65-F5344CB8AC3E}">
        <p14:creationId xmlns:p14="http://schemas.microsoft.com/office/powerpoint/2010/main" val="4030143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en.wikipedia.org/wiki/Middleware_(distributed_application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en.wikipedia.org/wiki/Middleware_(distributed_applications)"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incapsula.com/website-security/access-control.html" TargetMode="External"/><Relationship Id="rId7" Type="http://schemas.openxmlformats.org/officeDocument/2006/relationships/hyperlink" Target="https://www.incapsula.com/failover.html" TargetMode="External"/><Relationship Id="rId2" Type="http://schemas.openxmlformats.org/officeDocument/2006/relationships/slide" Target="../slides/slide132.xml"/><Relationship Id="rId1" Type="http://schemas.openxmlformats.org/officeDocument/2006/relationships/notesMaster" Target="../notesMasters/notesMaster1.xml"/><Relationship Id="rId6" Type="http://schemas.openxmlformats.org/officeDocument/2006/relationships/hyperlink" Target="https://www.incapsula.com/web-application-security/intrusion-detection-prevention.html" TargetMode="External"/><Relationship Id="rId5" Type="http://schemas.openxmlformats.org/officeDocument/2006/relationships/hyperlink" Target="https://www.incapsula.com/blog/one-click-two-factor-authentication.html" TargetMode="External"/><Relationship Id="rId4" Type="http://schemas.openxmlformats.org/officeDocument/2006/relationships/hyperlink" Target="https://www.incapsula.com/website-security/web-application-firewall.html"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5</a:t>
            </a:fld>
            <a:endParaRPr lang="en-US"/>
          </a:p>
        </p:txBody>
      </p:sp>
    </p:spTree>
    <p:extLst>
      <p:ext uri="{BB962C8B-B14F-4D97-AF65-F5344CB8AC3E}">
        <p14:creationId xmlns:p14="http://schemas.microsoft.com/office/powerpoint/2010/main" val="269742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14</a:t>
            </a:fld>
            <a:endParaRPr lang="en-US"/>
          </a:p>
        </p:txBody>
      </p:sp>
    </p:spTree>
    <p:extLst>
      <p:ext uri="{BB962C8B-B14F-4D97-AF65-F5344CB8AC3E}">
        <p14:creationId xmlns:p14="http://schemas.microsoft.com/office/powerpoint/2010/main" val="99611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15</a:t>
            </a:fld>
            <a:endParaRPr lang="en-US"/>
          </a:p>
        </p:txBody>
      </p:sp>
    </p:spTree>
    <p:extLst>
      <p:ext uri="{BB962C8B-B14F-4D97-AF65-F5344CB8AC3E}">
        <p14:creationId xmlns:p14="http://schemas.microsoft.com/office/powerpoint/2010/main" val="3851567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16</a:t>
            </a:fld>
            <a:endParaRPr lang="en-US"/>
          </a:p>
        </p:txBody>
      </p:sp>
    </p:spTree>
    <p:extLst>
      <p:ext uri="{BB962C8B-B14F-4D97-AF65-F5344CB8AC3E}">
        <p14:creationId xmlns:p14="http://schemas.microsoft.com/office/powerpoint/2010/main" val="2968412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M2M/</a:t>
            </a:r>
            <a:r>
              <a:rPr kumimoji="0" lang="en-US" sz="1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IoT</a:t>
            </a: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Sector Map :: Beecham Research</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http://www.beechamresearch.com/article.aspx?id=4</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following graphic from Beecham Research depicts how the Internet of Things may interact with various service sectors within the public/private sectors and ordinary consumers. Public sector entities (such as universities) may have some level of involvement and interaction within all service sectors depicted; ranging from the operation and industry elements of buildings, to levels of research, retail entities, transportation, and IT/Networks. **Place emphasis on service sectors, that it is likely that at least one example of devices may be found within university networks.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17</a:t>
            </a:fld>
            <a:endParaRPr lang="en-US"/>
          </a:p>
        </p:txBody>
      </p:sp>
    </p:spTree>
    <p:extLst>
      <p:ext uri="{BB962C8B-B14F-4D97-AF65-F5344CB8AC3E}">
        <p14:creationId xmlns:p14="http://schemas.microsoft.com/office/powerpoint/2010/main" val="4054882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19</a:t>
            </a:fld>
            <a:endParaRPr lang="en-US"/>
          </a:p>
        </p:txBody>
      </p:sp>
    </p:spTree>
    <p:extLst>
      <p:ext uri="{BB962C8B-B14F-4D97-AF65-F5344CB8AC3E}">
        <p14:creationId xmlns:p14="http://schemas.microsoft.com/office/powerpoint/2010/main" val="1128905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20</a:t>
            </a:fld>
            <a:endParaRPr lang="en-US"/>
          </a:p>
        </p:txBody>
      </p:sp>
    </p:spTree>
    <p:extLst>
      <p:ext uri="{BB962C8B-B14F-4D97-AF65-F5344CB8AC3E}">
        <p14:creationId xmlns:p14="http://schemas.microsoft.com/office/powerpoint/2010/main" val="545142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22</a:t>
            </a:fld>
            <a:endParaRPr lang="en-US"/>
          </a:p>
        </p:txBody>
      </p:sp>
    </p:spTree>
    <p:extLst>
      <p:ext uri="{BB962C8B-B14F-4D97-AF65-F5344CB8AC3E}">
        <p14:creationId xmlns:p14="http://schemas.microsoft.com/office/powerpoint/2010/main" val="2000524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23</a:t>
            </a:fld>
            <a:endParaRPr lang="en-US"/>
          </a:p>
        </p:txBody>
      </p:sp>
    </p:spTree>
    <p:extLst>
      <p:ext uri="{BB962C8B-B14F-4D97-AF65-F5344CB8AC3E}">
        <p14:creationId xmlns:p14="http://schemas.microsoft.com/office/powerpoint/2010/main" val="2524054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24</a:t>
            </a:fld>
            <a:endParaRPr lang="en-US"/>
          </a:p>
        </p:txBody>
      </p:sp>
    </p:spTree>
    <p:extLst>
      <p:ext uri="{BB962C8B-B14F-4D97-AF65-F5344CB8AC3E}">
        <p14:creationId xmlns:p14="http://schemas.microsoft.com/office/powerpoint/2010/main" val="2843627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25</a:t>
            </a:fld>
            <a:endParaRPr lang="en-US"/>
          </a:p>
        </p:txBody>
      </p:sp>
    </p:spTree>
    <p:extLst>
      <p:ext uri="{BB962C8B-B14F-4D97-AF65-F5344CB8AC3E}">
        <p14:creationId xmlns:p14="http://schemas.microsoft.com/office/powerpoint/2010/main" val="1133148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6</a:t>
            </a:fld>
            <a:endParaRPr lang="en-US"/>
          </a:p>
        </p:txBody>
      </p:sp>
    </p:spTree>
    <p:extLst>
      <p:ext uri="{BB962C8B-B14F-4D97-AF65-F5344CB8AC3E}">
        <p14:creationId xmlns:p14="http://schemas.microsoft.com/office/powerpoint/2010/main" val="2999225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26</a:t>
            </a:fld>
            <a:endParaRPr lang="en-US"/>
          </a:p>
        </p:txBody>
      </p:sp>
    </p:spTree>
    <p:extLst>
      <p:ext uri="{BB962C8B-B14F-4D97-AF65-F5344CB8AC3E}">
        <p14:creationId xmlns:p14="http://schemas.microsoft.com/office/powerpoint/2010/main" val="4079602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27</a:t>
            </a:fld>
            <a:endParaRPr lang="en-US"/>
          </a:p>
        </p:txBody>
      </p:sp>
    </p:spTree>
    <p:extLst>
      <p:ext uri="{BB962C8B-B14F-4D97-AF65-F5344CB8AC3E}">
        <p14:creationId xmlns:p14="http://schemas.microsoft.com/office/powerpoint/2010/main" val="3459494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28</a:t>
            </a:fld>
            <a:endParaRPr lang="en-US"/>
          </a:p>
        </p:txBody>
      </p:sp>
    </p:spTree>
    <p:extLst>
      <p:ext uri="{BB962C8B-B14F-4D97-AF65-F5344CB8AC3E}">
        <p14:creationId xmlns:p14="http://schemas.microsoft.com/office/powerpoint/2010/main" val="2694508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29</a:t>
            </a:fld>
            <a:endParaRPr lang="en-US"/>
          </a:p>
        </p:txBody>
      </p:sp>
    </p:spTree>
    <p:extLst>
      <p:ext uri="{BB962C8B-B14F-4D97-AF65-F5344CB8AC3E}">
        <p14:creationId xmlns:p14="http://schemas.microsoft.com/office/powerpoint/2010/main" val="829581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30</a:t>
            </a:fld>
            <a:endParaRPr lang="en-US"/>
          </a:p>
        </p:txBody>
      </p:sp>
    </p:spTree>
    <p:extLst>
      <p:ext uri="{BB962C8B-B14F-4D97-AF65-F5344CB8AC3E}">
        <p14:creationId xmlns:p14="http://schemas.microsoft.com/office/powerpoint/2010/main" val="4272424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34</a:t>
            </a:fld>
            <a:endParaRPr lang="en-US"/>
          </a:p>
        </p:txBody>
      </p:sp>
    </p:spTree>
    <p:extLst>
      <p:ext uri="{BB962C8B-B14F-4D97-AF65-F5344CB8AC3E}">
        <p14:creationId xmlns:p14="http://schemas.microsoft.com/office/powerpoint/2010/main" val="1838224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35</a:t>
            </a:fld>
            <a:endParaRPr lang="en-US"/>
          </a:p>
        </p:txBody>
      </p:sp>
    </p:spTree>
    <p:extLst>
      <p:ext uri="{BB962C8B-B14F-4D97-AF65-F5344CB8AC3E}">
        <p14:creationId xmlns:p14="http://schemas.microsoft.com/office/powerpoint/2010/main" val="1072978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36</a:t>
            </a:fld>
            <a:endParaRPr lang="en-US"/>
          </a:p>
        </p:txBody>
      </p:sp>
    </p:spTree>
    <p:extLst>
      <p:ext uri="{BB962C8B-B14F-4D97-AF65-F5344CB8AC3E}">
        <p14:creationId xmlns:p14="http://schemas.microsoft.com/office/powerpoint/2010/main" val="188788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37</a:t>
            </a:fld>
            <a:endParaRPr lang="en-US"/>
          </a:p>
        </p:txBody>
      </p:sp>
    </p:spTree>
    <p:extLst>
      <p:ext uri="{BB962C8B-B14F-4D97-AF65-F5344CB8AC3E}">
        <p14:creationId xmlns:p14="http://schemas.microsoft.com/office/powerpoint/2010/main" val="1760748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39</a:t>
            </a:fld>
            <a:endParaRPr lang="en-US"/>
          </a:p>
        </p:txBody>
      </p:sp>
    </p:spTree>
    <p:extLst>
      <p:ext uri="{BB962C8B-B14F-4D97-AF65-F5344CB8AC3E}">
        <p14:creationId xmlns:p14="http://schemas.microsoft.com/office/powerpoint/2010/main" val="2549600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Just what is this? </a:t>
            </a:r>
          </a:p>
          <a:p>
            <a:endParaRPr lang="en-US" baseline="0" dirty="0"/>
          </a:p>
          <a:p>
            <a:r>
              <a:rPr lang="en-US" baseline="0" dirty="0"/>
              <a:t>Its components are:</a:t>
            </a:r>
          </a:p>
          <a:p>
            <a:endParaRPr lang="en-US" baseline="0" dirty="0"/>
          </a:p>
          <a:p>
            <a:r>
              <a:rPr lang="en-US" baseline="0" dirty="0"/>
              <a:t>A Raspberry Pi, an external hard drive, a wireless router, a GSM device, a battery backup.</a:t>
            </a:r>
          </a:p>
          <a:p>
            <a:endParaRPr lang="en-US" baseline="0" dirty="0"/>
          </a:p>
          <a:p>
            <a:r>
              <a:rPr lang="en-US" baseline="0" dirty="0"/>
              <a:t>What does it do, what is it for?</a:t>
            </a:r>
          </a:p>
          <a:p>
            <a:endParaRPr lang="en-US" baseline="0" dirty="0"/>
          </a:p>
          <a:p>
            <a:r>
              <a:rPr lang="en-US" baseline="0" dirty="0"/>
              <a:t>An </a:t>
            </a:r>
            <a:r>
              <a:rPr lang="en-US" baseline="0" dirty="0" err="1"/>
              <a:t>IoT</a:t>
            </a:r>
            <a:r>
              <a:rPr lang="en-US" baseline="0" dirty="0"/>
              <a:t> mystery….</a:t>
            </a:r>
          </a:p>
        </p:txBody>
      </p:sp>
      <p:sp>
        <p:nvSpPr>
          <p:cNvPr id="4" name="Slide Number Placeholder 3"/>
          <p:cNvSpPr>
            <a:spLocks noGrp="1"/>
          </p:cNvSpPr>
          <p:nvPr>
            <p:ph type="sldNum" sz="quarter" idx="10"/>
          </p:nvPr>
        </p:nvSpPr>
        <p:spPr/>
        <p:txBody>
          <a:bodyPr/>
          <a:lstStyle/>
          <a:p>
            <a:fld id="{FC7E8E53-FB47-4CBB-8CE0-B6A37821A0A1}" type="slidenum">
              <a:rPr lang="en-US" smtClean="0"/>
              <a:t>7</a:t>
            </a:fld>
            <a:endParaRPr lang="en-US"/>
          </a:p>
        </p:txBody>
      </p:sp>
    </p:spTree>
    <p:extLst>
      <p:ext uri="{BB962C8B-B14F-4D97-AF65-F5344CB8AC3E}">
        <p14:creationId xmlns:p14="http://schemas.microsoft.com/office/powerpoint/2010/main" val="2911850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40</a:t>
            </a:fld>
            <a:endParaRPr lang="en-US"/>
          </a:p>
        </p:txBody>
      </p:sp>
    </p:spTree>
    <p:extLst>
      <p:ext uri="{BB962C8B-B14F-4D97-AF65-F5344CB8AC3E}">
        <p14:creationId xmlns:p14="http://schemas.microsoft.com/office/powerpoint/2010/main" val="297526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41</a:t>
            </a:fld>
            <a:endParaRPr lang="en-US"/>
          </a:p>
        </p:txBody>
      </p:sp>
    </p:spTree>
    <p:extLst>
      <p:ext uri="{BB962C8B-B14F-4D97-AF65-F5344CB8AC3E}">
        <p14:creationId xmlns:p14="http://schemas.microsoft.com/office/powerpoint/2010/main" val="1263857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42</a:t>
            </a:fld>
            <a:endParaRPr lang="en-US"/>
          </a:p>
        </p:txBody>
      </p:sp>
    </p:spTree>
    <p:extLst>
      <p:ext uri="{BB962C8B-B14F-4D97-AF65-F5344CB8AC3E}">
        <p14:creationId xmlns:p14="http://schemas.microsoft.com/office/powerpoint/2010/main" val="79311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44</a:t>
            </a:fld>
            <a:endParaRPr lang="en-US"/>
          </a:p>
        </p:txBody>
      </p:sp>
    </p:spTree>
    <p:extLst>
      <p:ext uri="{BB962C8B-B14F-4D97-AF65-F5344CB8AC3E}">
        <p14:creationId xmlns:p14="http://schemas.microsoft.com/office/powerpoint/2010/main" val="26214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45</a:t>
            </a:fld>
            <a:endParaRPr lang="en-US"/>
          </a:p>
        </p:txBody>
      </p:sp>
    </p:spTree>
    <p:extLst>
      <p:ext uri="{BB962C8B-B14F-4D97-AF65-F5344CB8AC3E}">
        <p14:creationId xmlns:p14="http://schemas.microsoft.com/office/powerpoint/2010/main" val="2790611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46</a:t>
            </a:fld>
            <a:endParaRPr lang="en-US"/>
          </a:p>
        </p:txBody>
      </p:sp>
    </p:spTree>
    <p:extLst>
      <p:ext uri="{BB962C8B-B14F-4D97-AF65-F5344CB8AC3E}">
        <p14:creationId xmlns:p14="http://schemas.microsoft.com/office/powerpoint/2010/main" val="2267443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47</a:t>
            </a:fld>
            <a:endParaRPr lang="en-US"/>
          </a:p>
        </p:txBody>
      </p:sp>
    </p:spTree>
    <p:extLst>
      <p:ext uri="{BB962C8B-B14F-4D97-AF65-F5344CB8AC3E}">
        <p14:creationId xmlns:p14="http://schemas.microsoft.com/office/powerpoint/2010/main" val="704560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55</a:t>
            </a:fld>
            <a:endParaRPr lang="en-US"/>
          </a:p>
        </p:txBody>
      </p:sp>
    </p:spTree>
    <p:extLst>
      <p:ext uri="{BB962C8B-B14F-4D97-AF65-F5344CB8AC3E}">
        <p14:creationId xmlns:p14="http://schemas.microsoft.com/office/powerpoint/2010/main" val="809139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56</a:t>
            </a:fld>
            <a:endParaRPr lang="en-US"/>
          </a:p>
        </p:txBody>
      </p:sp>
    </p:spTree>
    <p:extLst>
      <p:ext uri="{BB962C8B-B14F-4D97-AF65-F5344CB8AC3E}">
        <p14:creationId xmlns:p14="http://schemas.microsoft.com/office/powerpoint/2010/main" val="4190792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57</a:t>
            </a:fld>
            <a:endParaRPr lang="en-US"/>
          </a:p>
        </p:txBody>
      </p:sp>
    </p:spTree>
    <p:extLst>
      <p:ext uri="{BB962C8B-B14F-4D97-AF65-F5344CB8AC3E}">
        <p14:creationId xmlns:p14="http://schemas.microsoft.com/office/powerpoint/2010/main" val="1926279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Internet of Things (IoT) definition. </a:t>
            </a:r>
          </a:p>
          <a:p>
            <a:endParaRPr lang="en-US" baseline="0" dirty="0"/>
          </a:p>
          <a:p>
            <a:r>
              <a:rPr lang="en-US" baseline="0" dirty="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8</a:t>
            </a:fld>
            <a:endParaRPr lang="en-US"/>
          </a:p>
        </p:txBody>
      </p:sp>
    </p:spTree>
    <p:extLst>
      <p:ext uri="{BB962C8B-B14F-4D97-AF65-F5344CB8AC3E}">
        <p14:creationId xmlns:p14="http://schemas.microsoft.com/office/powerpoint/2010/main" val="2558047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58</a:t>
            </a:fld>
            <a:endParaRPr lang="en-US"/>
          </a:p>
        </p:txBody>
      </p:sp>
    </p:spTree>
    <p:extLst>
      <p:ext uri="{BB962C8B-B14F-4D97-AF65-F5344CB8AC3E}">
        <p14:creationId xmlns:p14="http://schemas.microsoft.com/office/powerpoint/2010/main" val="3618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59</a:t>
            </a:fld>
            <a:endParaRPr lang="en-US"/>
          </a:p>
        </p:txBody>
      </p:sp>
    </p:spTree>
    <p:extLst>
      <p:ext uri="{BB962C8B-B14F-4D97-AF65-F5344CB8AC3E}">
        <p14:creationId xmlns:p14="http://schemas.microsoft.com/office/powerpoint/2010/main" val="1702253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60</a:t>
            </a:fld>
            <a:endParaRPr lang="en-US"/>
          </a:p>
        </p:txBody>
      </p:sp>
    </p:spTree>
    <p:extLst>
      <p:ext uri="{BB962C8B-B14F-4D97-AF65-F5344CB8AC3E}">
        <p14:creationId xmlns:p14="http://schemas.microsoft.com/office/powerpoint/2010/main" val="3346429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61</a:t>
            </a:fld>
            <a:endParaRPr lang="en-US"/>
          </a:p>
        </p:txBody>
      </p:sp>
    </p:spTree>
    <p:extLst>
      <p:ext uri="{BB962C8B-B14F-4D97-AF65-F5344CB8AC3E}">
        <p14:creationId xmlns:p14="http://schemas.microsoft.com/office/powerpoint/2010/main" val="2321291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62</a:t>
            </a:fld>
            <a:endParaRPr lang="en-US"/>
          </a:p>
        </p:txBody>
      </p:sp>
    </p:spTree>
    <p:extLst>
      <p:ext uri="{BB962C8B-B14F-4D97-AF65-F5344CB8AC3E}">
        <p14:creationId xmlns:p14="http://schemas.microsoft.com/office/powerpoint/2010/main" val="3343063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63</a:t>
            </a:fld>
            <a:endParaRPr lang="en-US"/>
          </a:p>
        </p:txBody>
      </p:sp>
    </p:spTree>
    <p:extLst>
      <p:ext uri="{BB962C8B-B14F-4D97-AF65-F5344CB8AC3E}">
        <p14:creationId xmlns:p14="http://schemas.microsoft.com/office/powerpoint/2010/main" val="1080695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64</a:t>
            </a:fld>
            <a:endParaRPr lang="en-US"/>
          </a:p>
        </p:txBody>
      </p:sp>
    </p:spTree>
    <p:extLst>
      <p:ext uri="{BB962C8B-B14F-4D97-AF65-F5344CB8AC3E}">
        <p14:creationId xmlns:p14="http://schemas.microsoft.com/office/powerpoint/2010/main" val="1199846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65</a:t>
            </a:fld>
            <a:endParaRPr lang="en-US"/>
          </a:p>
        </p:txBody>
      </p:sp>
    </p:spTree>
    <p:extLst>
      <p:ext uri="{BB962C8B-B14F-4D97-AF65-F5344CB8AC3E}">
        <p14:creationId xmlns:p14="http://schemas.microsoft.com/office/powerpoint/2010/main" val="734377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66</a:t>
            </a:fld>
            <a:endParaRPr lang="en-US"/>
          </a:p>
        </p:txBody>
      </p:sp>
    </p:spTree>
    <p:extLst>
      <p:ext uri="{BB962C8B-B14F-4D97-AF65-F5344CB8AC3E}">
        <p14:creationId xmlns:p14="http://schemas.microsoft.com/office/powerpoint/2010/main" val="1654271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67</a:t>
            </a:fld>
            <a:endParaRPr lang="en-US"/>
          </a:p>
        </p:txBody>
      </p:sp>
    </p:spTree>
    <p:extLst>
      <p:ext uri="{BB962C8B-B14F-4D97-AF65-F5344CB8AC3E}">
        <p14:creationId xmlns:p14="http://schemas.microsoft.com/office/powerpoint/2010/main" val="254288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9</a:t>
            </a:fld>
            <a:endParaRPr lang="en-US"/>
          </a:p>
        </p:txBody>
      </p:sp>
    </p:spTree>
    <p:extLst>
      <p:ext uri="{BB962C8B-B14F-4D97-AF65-F5344CB8AC3E}">
        <p14:creationId xmlns:p14="http://schemas.microsoft.com/office/powerpoint/2010/main" val="31237151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68</a:t>
            </a:fld>
            <a:endParaRPr lang="en-US"/>
          </a:p>
        </p:txBody>
      </p:sp>
    </p:spTree>
    <p:extLst>
      <p:ext uri="{BB962C8B-B14F-4D97-AF65-F5344CB8AC3E}">
        <p14:creationId xmlns:p14="http://schemas.microsoft.com/office/powerpoint/2010/main" val="3821001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69</a:t>
            </a:fld>
            <a:endParaRPr lang="en-US"/>
          </a:p>
        </p:txBody>
      </p:sp>
    </p:spTree>
    <p:extLst>
      <p:ext uri="{BB962C8B-B14F-4D97-AF65-F5344CB8AC3E}">
        <p14:creationId xmlns:p14="http://schemas.microsoft.com/office/powerpoint/2010/main" val="3747692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70</a:t>
            </a:fld>
            <a:endParaRPr lang="en-US"/>
          </a:p>
        </p:txBody>
      </p:sp>
    </p:spTree>
    <p:extLst>
      <p:ext uri="{BB962C8B-B14F-4D97-AF65-F5344CB8AC3E}">
        <p14:creationId xmlns:p14="http://schemas.microsoft.com/office/powerpoint/2010/main" val="3098879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71</a:t>
            </a:fld>
            <a:endParaRPr lang="en-US"/>
          </a:p>
        </p:txBody>
      </p:sp>
    </p:spTree>
    <p:extLst>
      <p:ext uri="{BB962C8B-B14F-4D97-AF65-F5344CB8AC3E}">
        <p14:creationId xmlns:p14="http://schemas.microsoft.com/office/powerpoint/2010/main" val="22030679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72</a:t>
            </a:fld>
            <a:endParaRPr lang="en-US"/>
          </a:p>
        </p:txBody>
      </p:sp>
    </p:spTree>
    <p:extLst>
      <p:ext uri="{BB962C8B-B14F-4D97-AF65-F5344CB8AC3E}">
        <p14:creationId xmlns:p14="http://schemas.microsoft.com/office/powerpoint/2010/main" val="28936716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73</a:t>
            </a:fld>
            <a:endParaRPr lang="en-US"/>
          </a:p>
        </p:txBody>
      </p:sp>
    </p:spTree>
    <p:extLst>
      <p:ext uri="{BB962C8B-B14F-4D97-AF65-F5344CB8AC3E}">
        <p14:creationId xmlns:p14="http://schemas.microsoft.com/office/powerpoint/2010/main" val="20948737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74</a:t>
            </a:fld>
            <a:endParaRPr lang="en-US"/>
          </a:p>
        </p:txBody>
      </p:sp>
    </p:spTree>
    <p:extLst>
      <p:ext uri="{BB962C8B-B14F-4D97-AF65-F5344CB8AC3E}">
        <p14:creationId xmlns:p14="http://schemas.microsoft.com/office/powerpoint/2010/main" val="6048797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Like</a:t>
            </a:r>
            <a:r>
              <a:rPr lang="en-US" baseline="0" dirty="0"/>
              <a:t> all new technology, the Internet of Things brings both a beneficial and disruptive element. With the concept of “always-on”, such technology will require a change in mindset when considering implementation of products and services related to </a:t>
            </a:r>
            <a:r>
              <a:rPr lang="en-US" baseline="0" dirty="0" err="1"/>
              <a:t>IoT</a:t>
            </a:r>
            <a:r>
              <a:rPr lang="en-US" baseline="0" dirty="0"/>
              <a:t>. Since </a:t>
            </a:r>
            <a:r>
              <a:rPr lang="en-US" baseline="0" dirty="0" err="1"/>
              <a:t>IoT</a:t>
            </a:r>
            <a:r>
              <a:rPr lang="en-US" baseline="0" dirty="0"/>
              <a:t> is more and more an element in the daily lives of individuals and organizations, maintaining both privacy, security and business operations/opportunities will be more of a priority both today and in the future.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75</a:t>
            </a:fld>
            <a:endParaRPr lang="en-US"/>
          </a:p>
        </p:txBody>
      </p:sp>
    </p:spTree>
    <p:extLst>
      <p:ext uri="{BB962C8B-B14F-4D97-AF65-F5344CB8AC3E}">
        <p14:creationId xmlns:p14="http://schemas.microsoft.com/office/powerpoint/2010/main" val="15786124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visible will</a:t>
            </a:r>
            <a:r>
              <a:rPr lang="en-US" baseline="0" dirty="0"/>
              <a:t> IoT devices be considering identification through network vulnerability scans?</a:t>
            </a:r>
          </a:p>
          <a:p>
            <a:r>
              <a:rPr lang="en-US" baseline="0" dirty="0"/>
              <a:t>What defines a network perimeter or “edge” </a:t>
            </a:r>
          </a:p>
          <a:p>
            <a:r>
              <a:rPr lang="en-US" baseline="0" dirty="0"/>
              <a:t>How are consumer devices thorough BYOD policies used in sensitive areas?</a:t>
            </a:r>
            <a:endParaRPr lang="en-US" dirty="0"/>
          </a:p>
          <a:p>
            <a:endParaRPr lang="en-US" dirty="0"/>
          </a:p>
          <a:p>
            <a:r>
              <a:rPr lang="en-US" dirty="0"/>
              <a:t>Since </a:t>
            </a:r>
            <a:r>
              <a:rPr lang="en-US" dirty="0" err="1"/>
              <a:t>IoT</a:t>
            </a:r>
            <a:r>
              <a:rPr lang="en-US" dirty="0"/>
              <a:t> is more and more an element in the daily lives of individuals and organizations, maintaining both privacy, security and business operations/opportunities will be more of a priority both today and in the future. : </a:t>
            </a:r>
            <a:r>
              <a:rPr lang="en-US" dirty="0" err="1"/>
              <a:t>IoT</a:t>
            </a:r>
            <a:r>
              <a:rPr lang="en-US" dirty="0"/>
              <a:t> are not generic items or auxiliary services like those that have been prevalent in business for years; rather, </a:t>
            </a:r>
            <a:r>
              <a:rPr lang="en-US" dirty="0" err="1"/>
              <a:t>IoT</a:t>
            </a:r>
            <a:r>
              <a:rPr lang="en-US" dirty="0"/>
              <a:t> devices should be considered as unique devices, each with a distinct set of security risks. Both security controls as well as security training necessary to effectively manage </a:t>
            </a:r>
            <a:r>
              <a:rPr lang="en-US" dirty="0" err="1"/>
              <a:t>IoT</a:t>
            </a:r>
            <a:r>
              <a:rPr lang="en-US" dirty="0"/>
              <a:t> devices may not yet be fully developed.</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76</a:t>
            </a:fld>
            <a:endParaRPr lang="en-US"/>
          </a:p>
        </p:txBody>
      </p:sp>
    </p:spTree>
    <p:extLst>
      <p:ext uri="{BB962C8B-B14F-4D97-AF65-F5344CB8AC3E}">
        <p14:creationId xmlns:p14="http://schemas.microsoft.com/office/powerpoint/2010/main" val="36717669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Issues that are common when attacking </a:t>
            </a:r>
            <a:r>
              <a:rPr lang="en-US" dirty="0" err="1"/>
              <a:t>IoT</a:t>
            </a:r>
            <a:r>
              <a:rPr lang="en-US" dirty="0"/>
              <a:t> infrastructure is similar to current levels of attacks that are currently experienced today. The avenue of how attacks may occur may however be through untraditional methods:</a:t>
            </a:r>
          </a:p>
          <a:p>
            <a:endParaRPr lang="en-US" dirty="0"/>
          </a:p>
          <a:p>
            <a:r>
              <a:rPr lang="en-US" dirty="0"/>
              <a:t>It may be more often to find default, weak, and hardcoded credentials (usernames passwords) within </a:t>
            </a:r>
            <a:r>
              <a:rPr lang="en-US" dirty="0" err="1"/>
              <a:t>IoT</a:t>
            </a:r>
            <a:r>
              <a:rPr lang="en-US" dirty="0"/>
              <a:t> devices</a:t>
            </a:r>
          </a:p>
          <a:p>
            <a:r>
              <a:rPr lang="en-US" dirty="0"/>
              <a:t>The issue of upgrading firmware to counter vulnerabilities may be dependent both upon how devices are designed during development; issues may occur that upgrading may break functionality. For this reason, vendors may be hesitate or refuse to render support in product lines and make adjustments during the next design phase of projects.</a:t>
            </a:r>
          </a:p>
          <a:p>
            <a:r>
              <a:rPr lang="en-US" dirty="0"/>
              <a:t>Certain </a:t>
            </a:r>
            <a:r>
              <a:rPr lang="en-US" dirty="0" err="1"/>
              <a:t>IoT</a:t>
            </a:r>
            <a:r>
              <a:rPr lang="en-US" dirty="0"/>
              <a:t> devices with embedded web services may also be subject to the same vulnerabilities that commonly plague web server platforms today; also with the premise that updating such functionality may run into the same issues such as </a:t>
            </a:r>
          </a:p>
          <a:p>
            <a:r>
              <a:rPr lang="en-US" dirty="0"/>
              <a:t>Buffer overflows are quite common vulnerabilities within technology infrastructure, with </a:t>
            </a:r>
            <a:r>
              <a:rPr lang="en-US" dirty="0" err="1"/>
              <a:t>IoT</a:t>
            </a:r>
            <a:r>
              <a:rPr lang="en-US" dirty="0"/>
              <a:t> no exception. </a:t>
            </a:r>
          </a:p>
          <a:p>
            <a:r>
              <a:rPr lang="en-US" dirty="0"/>
              <a:t>Devices may also at times use protocols that transmit credentials in the clear, in addition to having open ports </a:t>
            </a:r>
          </a:p>
          <a:p>
            <a:r>
              <a:rPr lang="en-US" dirty="0"/>
              <a:t>DOS/DDOS attacks may be the results in hacking or hijacking </a:t>
            </a:r>
            <a:r>
              <a:rPr lang="en-US" dirty="0" err="1"/>
              <a:t>IoT</a:t>
            </a:r>
            <a:r>
              <a:rPr lang="en-US" dirty="0"/>
              <a:t> devices on network(s); it also possible that through misconfigurations of </a:t>
            </a:r>
            <a:r>
              <a:rPr lang="en-US" dirty="0" err="1"/>
              <a:t>IoT</a:t>
            </a:r>
            <a:r>
              <a:rPr lang="en-US" dirty="0"/>
              <a:t> devices that such “attacks” may be false positives and cause business disruption </a:t>
            </a:r>
          </a:p>
          <a:p>
            <a:r>
              <a:rPr lang="en-US" dirty="0"/>
              <a:t>The issue of physical attacks of </a:t>
            </a:r>
            <a:r>
              <a:rPr lang="en-US" dirty="0" err="1"/>
              <a:t>IoT</a:t>
            </a:r>
            <a:r>
              <a:rPr lang="en-US" dirty="0"/>
              <a:t> devices may result in tampering to inject malicious code or make hardware </a:t>
            </a:r>
            <a:r>
              <a:rPr lang="en-US" dirty="0" err="1"/>
              <a:t>modifivcations</a:t>
            </a:r>
            <a:r>
              <a:rPr lang="en-US" dirty="0"/>
              <a:t> to </a:t>
            </a:r>
            <a:r>
              <a:rPr lang="en-US" dirty="0" err="1"/>
              <a:t>IoT</a:t>
            </a:r>
            <a:r>
              <a:rPr lang="en-US" dirty="0"/>
              <a:t> devices. In addition, impersonating or counterfeiting devices may be issues when safeguards are not in place to protect physical security.</a:t>
            </a:r>
          </a:p>
          <a:p>
            <a:r>
              <a:rPr lang="en-US" dirty="0"/>
              <a:t>Infiltration through non-traditional communication protocols; such as Bluetooth, </a:t>
            </a:r>
            <a:r>
              <a:rPr lang="en-US" dirty="0" err="1"/>
              <a:t>Zigbee</a:t>
            </a:r>
            <a:r>
              <a:rPr lang="en-US" dirty="0"/>
              <a:t>, </a:t>
            </a:r>
            <a:r>
              <a:rPr lang="en-US" dirty="0" err="1"/>
              <a:t>Zwave</a:t>
            </a:r>
            <a:r>
              <a:rPr lang="en-US" dirty="0"/>
              <a:t>, </a:t>
            </a:r>
            <a:r>
              <a:rPr lang="en-US" dirty="0" err="1"/>
              <a:t>Sigfox</a:t>
            </a:r>
            <a:r>
              <a:rPr lang="en-US" dirty="0"/>
              <a:t>, NFC, 6LowPAN, and other types of non traditional wireless communication outside of </a:t>
            </a:r>
            <a:r>
              <a:rPr lang="en-US" dirty="0" err="1"/>
              <a:t>Wifi</a:t>
            </a:r>
            <a:r>
              <a:rPr lang="en-US" dirty="0"/>
              <a:t>. communication protocols as well that may not be within scope through common incident and forensic management tools.</a:t>
            </a:r>
          </a:p>
          <a:p>
            <a:r>
              <a:rPr lang="en-US" dirty="0"/>
              <a:t>Cross-site scripting – certain </a:t>
            </a:r>
            <a:r>
              <a:rPr lang="en-US" dirty="0" err="1"/>
              <a:t>IoT</a:t>
            </a:r>
            <a:r>
              <a:rPr lang="en-US" dirty="0"/>
              <a:t> devices may have embedded web server technology, putting them at risk </a:t>
            </a:r>
          </a:p>
          <a:p>
            <a:r>
              <a:rPr lang="en-US" dirty="0"/>
              <a:t>Buffer overflows – design flaws that may not be immediately corrected because of patching mechanisms, developmental issues during the SDLC process</a:t>
            </a:r>
          </a:p>
          <a:p>
            <a:r>
              <a:rPr lang="en-US" dirty="0"/>
              <a:t>Open ports – common issue on device ports that are not locked down and may be used via reconnaissance.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77</a:t>
            </a:fld>
            <a:endParaRPr lang="en-US"/>
          </a:p>
        </p:txBody>
      </p:sp>
    </p:spTree>
    <p:extLst>
      <p:ext uri="{BB962C8B-B14F-4D97-AF65-F5344CB8AC3E}">
        <p14:creationId xmlns:p14="http://schemas.microsoft.com/office/powerpoint/2010/main" val="3323300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10</a:t>
            </a:fld>
            <a:endParaRPr lang="en-US"/>
          </a:p>
        </p:txBody>
      </p:sp>
    </p:spTree>
    <p:extLst>
      <p:ext uri="{BB962C8B-B14F-4D97-AF65-F5344CB8AC3E}">
        <p14:creationId xmlns:p14="http://schemas.microsoft.com/office/powerpoint/2010/main" val="17128574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78</a:t>
            </a:fld>
            <a:endParaRPr lang="en-US"/>
          </a:p>
        </p:txBody>
      </p:sp>
    </p:spTree>
    <p:extLst>
      <p:ext uri="{BB962C8B-B14F-4D97-AF65-F5344CB8AC3E}">
        <p14:creationId xmlns:p14="http://schemas.microsoft.com/office/powerpoint/2010/main" val="30484981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82</a:t>
            </a:fld>
            <a:endParaRPr lang="en-US"/>
          </a:p>
        </p:txBody>
      </p:sp>
    </p:spTree>
    <p:extLst>
      <p:ext uri="{BB962C8B-B14F-4D97-AF65-F5344CB8AC3E}">
        <p14:creationId xmlns:p14="http://schemas.microsoft.com/office/powerpoint/2010/main" val="3193095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83</a:t>
            </a:fld>
            <a:endParaRPr lang="en-US"/>
          </a:p>
        </p:txBody>
      </p:sp>
    </p:spTree>
    <p:extLst>
      <p:ext uri="{BB962C8B-B14F-4D97-AF65-F5344CB8AC3E}">
        <p14:creationId xmlns:p14="http://schemas.microsoft.com/office/powerpoint/2010/main" val="26836356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Fog computing is making use of decentralized servers in between network core and network edge for data processing and to serve the immediate requirements of the end systems.</a:t>
            </a:r>
          </a:p>
          <a:p>
            <a:endParaRPr lang="en-US" baseline="0" dirty="0"/>
          </a:p>
          <a:p>
            <a:r>
              <a:rPr lang="en-US" baseline="0" dirty="0"/>
              <a:t>Does this replace the cloud?</a:t>
            </a:r>
          </a:p>
          <a:p>
            <a:r>
              <a:rPr lang="en-US" baseline="0" dirty="0"/>
              <a:t>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Fog computing is non-trivial extension of Cloud computing paradigm to the edge of the network.</a:t>
            </a:r>
          </a:p>
          <a:p>
            <a:endParaRPr lang="en-US" baseline="0" dirty="0"/>
          </a:p>
          <a:p>
            <a:r>
              <a:rPr lang="en-US" baseline="0" dirty="0"/>
              <a:t>Network edge: applications and hosts, routers close to end systems in the internet; Network core: interconnected routers in the internet, network of networks</a:t>
            </a:r>
          </a:p>
          <a:p>
            <a:endParaRPr lang="en-US" baseline="0" dirty="0"/>
          </a:p>
          <a:p>
            <a:r>
              <a:rPr lang="en-US" sz="1200" b="0" i="0" u="none" strike="noStrike" kern="1200" baseline="0" dirty="0">
                <a:solidFill>
                  <a:schemeClr val="tx1"/>
                </a:solidFill>
                <a:latin typeface="+mn-lt"/>
                <a:ea typeface="+mn-ea"/>
                <a:cs typeface="+mn-cs"/>
              </a:rPr>
              <a:t>fog nodes can be deployed anywhere with a network connection: on a factory floor, on top of a power pole,</a:t>
            </a:r>
          </a:p>
          <a:p>
            <a:r>
              <a:rPr lang="en-US" sz="1200" b="0" i="0" u="none" strike="noStrike" kern="1200" baseline="0" dirty="0">
                <a:solidFill>
                  <a:schemeClr val="tx1"/>
                </a:solidFill>
                <a:latin typeface="+mn-lt"/>
                <a:ea typeface="+mn-ea"/>
                <a:cs typeface="+mn-cs"/>
              </a:rPr>
              <a:t>alongside a railway track, in a vehicle, or on an oil rig. Any device with computing, storage, and network</a:t>
            </a:r>
          </a:p>
          <a:p>
            <a:r>
              <a:rPr lang="en-US" sz="1200" b="0" i="0" u="none" strike="noStrike" kern="1200" baseline="0" dirty="0">
                <a:solidFill>
                  <a:schemeClr val="tx1"/>
                </a:solidFill>
                <a:latin typeface="+mn-lt"/>
                <a:ea typeface="+mn-ea"/>
                <a:cs typeface="+mn-cs"/>
              </a:rPr>
              <a:t>connectivity can be a fog node. Examples include industrial controllers, switches, routers, embedded servers, and</a:t>
            </a:r>
          </a:p>
          <a:p>
            <a:r>
              <a:rPr lang="en-US" sz="1200" b="0" i="0" u="none" strike="noStrike" kern="1200" baseline="0" dirty="0">
                <a:solidFill>
                  <a:schemeClr val="tx1"/>
                </a:solidFill>
                <a:latin typeface="+mn-lt"/>
                <a:ea typeface="+mn-ea"/>
                <a:cs typeface="+mn-cs"/>
              </a:rPr>
              <a:t>video surveillance cameras.</a:t>
            </a:r>
          </a:p>
          <a:p>
            <a:endParaRPr lang="en-US" baseline="0" dirty="0"/>
          </a:p>
        </p:txBody>
      </p:sp>
      <p:sp>
        <p:nvSpPr>
          <p:cNvPr id="4" name="Slide Number Placeholder 3"/>
          <p:cNvSpPr>
            <a:spLocks noGrp="1"/>
          </p:cNvSpPr>
          <p:nvPr>
            <p:ph type="sldNum" sz="quarter" idx="10"/>
          </p:nvPr>
        </p:nvSpPr>
        <p:spPr/>
        <p:txBody>
          <a:bodyPr/>
          <a:lstStyle/>
          <a:p>
            <a:fld id="{AB3F366F-555C-4BAA-B341-32B8211F8E78}" type="slidenum">
              <a:rPr lang="en-US" smtClean="0"/>
              <a:t>84</a:t>
            </a:fld>
            <a:endParaRPr lang="en-US"/>
          </a:p>
        </p:txBody>
      </p:sp>
    </p:spTree>
    <p:extLst>
      <p:ext uri="{BB962C8B-B14F-4D97-AF65-F5344CB8AC3E}">
        <p14:creationId xmlns:p14="http://schemas.microsoft.com/office/powerpoint/2010/main" val="3083196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Iot</a:t>
            </a:r>
            <a:r>
              <a:rPr lang="en-US" dirty="0"/>
              <a:t> is</a:t>
            </a:r>
            <a:r>
              <a:rPr lang="en-US" baseline="0" dirty="0"/>
              <a:t> generating unprecedented volume and variety of data, by the time it makes to the cloud for analysis, the opportunity to act upon the data might be gone.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Also, Loads of useless data are been pushed to the cloud. Fog</a:t>
            </a:r>
            <a:r>
              <a:rPr lang="en-US" sz="1200" b="0" i="0" kern="1200" baseline="0" dirty="0">
                <a:solidFill>
                  <a:schemeClr val="tx1"/>
                </a:solidFill>
                <a:effectLst/>
                <a:latin typeface="+mn-lt"/>
                <a:ea typeface="+mn-ea"/>
                <a:cs typeface="+mn-cs"/>
              </a:rPr>
              <a:t> filters out and sends useful data to clouds.</a:t>
            </a:r>
            <a:endParaRPr lang="en-US" sz="1200" b="0" i="0" kern="1200" dirty="0">
              <a:solidFill>
                <a:schemeClr val="tx1"/>
              </a:solidFill>
              <a:effectLst/>
              <a:latin typeface="+mn-lt"/>
              <a:ea typeface="+mn-ea"/>
              <a:cs typeface="+mn-cs"/>
            </a:endParaRPr>
          </a:p>
          <a:p>
            <a:endParaRPr lang="en-US" dirty="0"/>
          </a:p>
          <a:p>
            <a:r>
              <a:rPr lang="en-US" dirty="0"/>
              <a:t>Anyway,</a:t>
            </a:r>
            <a:r>
              <a:rPr lang="en-US" baseline="0" dirty="0"/>
              <a:t> th</a:t>
            </a:r>
            <a:r>
              <a:rPr lang="en-US" dirty="0"/>
              <a:t>ese</a:t>
            </a:r>
            <a:r>
              <a:rPr lang="en-US" baseline="0" dirty="0"/>
              <a:t> are a few </a:t>
            </a:r>
            <a:r>
              <a:rPr lang="en-US" dirty="0"/>
              <a:t>examples, we see key attributes</a:t>
            </a:r>
            <a:r>
              <a:rPr lang="en-US" baseline="0" dirty="0"/>
              <a:t> of fog computing later in the slides. </a:t>
            </a:r>
          </a:p>
          <a:p>
            <a:endParaRPr lang="en-US" baseline="0" dirty="0"/>
          </a:p>
          <a:p>
            <a:r>
              <a:rPr lang="en-US" baseline="0" dirty="0"/>
              <a:t>End systems might be sensors, actuators could be stolen.</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85</a:t>
            </a:fld>
            <a:endParaRPr lang="en-US"/>
          </a:p>
        </p:txBody>
      </p:sp>
    </p:spTree>
    <p:extLst>
      <p:ext uri="{BB962C8B-B14F-4D97-AF65-F5344CB8AC3E}">
        <p14:creationId xmlns:p14="http://schemas.microsoft.com/office/powerpoint/2010/main" val="2247850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attributes do not apply uniformly to every use case.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Mobility, for instance, a critical attribute in Smart Connected Vehicle and Connected Rail, plays no role in STLS and Wind Farm cases.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Analyzing data close to the device that collected the data can make the difference</a:t>
            </a:r>
          </a:p>
          <a:p>
            <a:r>
              <a:rPr lang="en-US" sz="1200" b="0" i="0" u="none" strike="noStrike" kern="1200" baseline="0" dirty="0">
                <a:solidFill>
                  <a:schemeClr val="tx1"/>
                </a:solidFill>
                <a:latin typeface="+mn-lt"/>
                <a:ea typeface="+mn-ea"/>
                <a:cs typeface="+mn-cs"/>
              </a:rPr>
              <a:t>between averting disaster and a cascading system failure.</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86</a:t>
            </a:fld>
            <a:endParaRPr lang="en-US"/>
          </a:p>
        </p:txBody>
      </p:sp>
    </p:spTree>
    <p:extLst>
      <p:ext uri="{BB962C8B-B14F-4D97-AF65-F5344CB8AC3E}">
        <p14:creationId xmlns:p14="http://schemas.microsoft.com/office/powerpoint/2010/main" val="29037119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Only certain useful data is being sent to the cloud from fog for further processing, instead of bombarding clouds with irrelevant data.</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88</a:t>
            </a:fld>
            <a:endParaRPr lang="en-US"/>
          </a:p>
        </p:txBody>
      </p:sp>
    </p:spTree>
    <p:extLst>
      <p:ext uri="{BB962C8B-B14F-4D97-AF65-F5344CB8AC3E}">
        <p14:creationId xmlns:p14="http://schemas.microsoft.com/office/powerpoint/2010/main" val="3322261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 cases and the requirements discussed in previous</a:t>
            </a:r>
            <a:r>
              <a:rPr lang="en-US" baseline="0" dirty="0"/>
              <a:t> sections help nail down the following key objectives of the Fog software architecture:</a:t>
            </a:r>
          </a:p>
          <a:p>
            <a:endParaRPr lang="en-US" baseline="0" dirty="0"/>
          </a:p>
          <a:p>
            <a:r>
              <a:rPr lang="en-US" baseline="0" dirty="0"/>
              <a:t>Fog nodes are heterogeneous in nature and deployed in variety of environments including core, edge, access networks and endpoints.</a:t>
            </a:r>
          </a:p>
          <a:p>
            <a:endParaRPr lang="en-US" baseline="0" dirty="0"/>
          </a:p>
          <a:p>
            <a:r>
              <a:rPr lang="en-US" baseline="0" dirty="0"/>
              <a:t>Fog architecture should facilitate seam less resource management across diverse set of platforms.</a:t>
            </a:r>
          </a:p>
          <a:p>
            <a:endParaRPr lang="en-US" baseline="0" dirty="0"/>
          </a:p>
          <a:p>
            <a:r>
              <a:rPr lang="en-US" baseline="0" dirty="0"/>
              <a:t>The fog platform host diverse set of applications belonging to various verticals- SCV, smart grid etc.</a:t>
            </a:r>
          </a:p>
          <a:p>
            <a:endParaRPr lang="en-US" baseline="0" dirty="0"/>
          </a:p>
          <a:p>
            <a:r>
              <a:rPr lang="en-US" baseline="0" dirty="0"/>
              <a:t>Fog architecture exposes generic APIs that can be used by diverse set of applications to leverage fog platform.</a:t>
            </a:r>
          </a:p>
          <a:p>
            <a:endParaRPr lang="en-US" baseline="0" dirty="0"/>
          </a:p>
          <a:p>
            <a:r>
              <a:rPr lang="en-US" baseline="0" dirty="0"/>
              <a:t>Fog platform should support policy based-orchestration for scalable management of individual subsystems and the overall service.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89</a:t>
            </a:fld>
            <a:endParaRPr lang="en-US"/>
          </a:p>
        </p:txBody>
      </p:sp>
    </p:spTree>
    <p:extLst>
      <p:ext uri="{BB962C8B-B14F-4D97-AF65-F5344CB8AC3E}">
        <p14:creationId xmlns:p14="http://schemas.microsoft.com/office/powerpoint/2010/main" val="3124641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91</a:t>
            </a:fld>
            <a:endParaRPr lang="en-US"/>
          </a:p>
        </p:txBody>
      </p:sp>
    </p:spTree>
    <p:extLst>
      <p:ext uri="{BB962C8B-B14F-4D97-AF65-F5344CB8AC3E}">
        <p14:creationId xmlns:p14="http://schemas.microsoft.com/office/powerpoint/2010/main" val="3198949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93</a:t>
            </a:fld>
            <a:endParaRPr lang="en-US"/>
          </a:p>
        </p:txBody>
      </p:sp>
    </p:spTree>
    <p:extLst>
      <p:ext uri="{BB962C8B-B14F-4D97-AF65-F5344CB8AC3E}">
        <p14:creationId xmlns:p14="http://schemas.microsoft.com/office/powerpoint/2010/main" val="1565231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British entrepreneur Kevin Ashton first coined the term in 1999 while working at Auto-ID Labs (originally called Auto-ID centers - referring to a global network of Radio-frequency identification (RFID) connected objects).[10] Typically, </a:t>
            </a:r>
            <a:r>
              <a:rPr lang="en-US" dirty="0" err="1"/>
              <a:t>IoT</a:t>
            </a:r>
            <a:r>
              <a:rPr lang="en-US" dirty="0"/>
              <a:t> is expected to offer advanced connectivity of devices, systems, and services that goes beyond machine-to-machine communications (M2M) and covers a variety of protocols, domains, and applications.[11] The interconnection of these embedded devices (including smart objects), is expected to usher in automation in nearly all fields, while also enabling advanced applications like a Smart Grid,[12] and expanding to the areas such as smart cities.</a:t>
            </a:r>
          </a:p>
          <a:p>
            <a:endParaRPr lang="en-US" dirty="0"/>
          </a:p>
          <a:p>
            <a:r>
              <a:rPr lang="en-US" dirty="0"/>
              <a:t>Cisco Systems refers</a:t>
            </a:r>
            <a:r>
              <a:rPr lang="en-US" baseline="0" dirty="0"/>
              <a:t> to </a:t>
            </a:r>
            <a:r>
              <a:rPr lang="en-US" baseline="0" dirty="0" err="1"/>
              <a:t>IoT</a:t>
            </a:r>
            <a:r>
              <a:rPr lang="en-US" baseline="0" dirty="0"/>
              <a:t> as the “Internet of Everything”…</a:t>
            </a:r>
          </a:p>
          <a:p>
            <a:endParaRPr lang="en-US" baseline="0" dirty="0"/>
          </a:p>
          <a:p>
            <a:r>
              <a:rPr lang="en-US" baseline="0" dirty="0"/>
              <a:t>Bruce </a:t>
            </a:r>
            <a:r>
              <a:rPr lang="en-US" baseline="0" dirty="0" err="1"/>
              <a:t>Schinerer</a:t>
            </a:r>
            <a:r>
              <a:rPr lang="en-US" baseline="0" dirty="0"/>
              <a:t> recently referred to two new colloquial terms – World Spanning Robot and Benign Organization. There is also the term “Skynet” in reference to the Terminator movies that is frequently discussed in Blog and online postings/jargon.</a:t>
            </a:r>
          </a:p>
          <a:p>
            <a:endParaRPr lang="en-US" baseline="0" dirty="0"/>
          </a:p>
          <a:p>
            <a:r>
              <a:rPr lang="en-US" baseline="0" dirty="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11</a:t>
            </a:fld>
            <a:endParaRPr lang="en-US"/>
          </a:p>
        </p:txBody>
      </p:sp>
    </p:spTree>
    <p:extLst>
      <p:ext uri="{BB962C8B-B14F-4D97-AF65-F5344CB8AC3E}">
        <p14:creationId xmlns:p14="http://schemas.microsoft.com/office/powerpoint/2010/main" val="17880038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94</a:t>
            </a:fld>
            <a:endParaRPr lang="en-US"/>
          </a:p>
        </p:txBody>
      </p:sp>
    </p:spTree>
    <p:extLst>
      <p:ext uri="{BB962C8B-B14F-4D97-AF65-F5344CB8AC3E}">
        <p14:creationId xmlns:p14="http://schemas.microsoft.com/office/powerpoint/2010/main" val="41692389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95</a:t>
            </a:fld>
            <a:endParaRPr lang="en-US"/>
          </a:p>
        </p:txBody>
      </p:sp>
    </p:spTree>
    <p:extLst>
      <p:ext uri="{BB962C8B-B14F-4D97-AF65-F5344CB8AC3E}">
        <p14:creationId xmlns:p14="http://schemas.microsoft.com/office/powerpoint/2010/main" val="22526736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STLS: smart traffic light</a:t>
            </a:r>
            <a:r>
              <a:rPr lang="en-US" baseline="0" dirty="0"/>
              <a:t> system</a:t>
            </a:r>
          </a:p>
          <a:p>
            <a:endParaRPr lang="en-US" baseline="0" dirty="0"/>
          </a:p>
          <a:p>
            <a:r>
              <a:rPr lang="en-US" baseline="0" dirty="0"/>
              <a:t>STLS is a small piece of the full-fledged system envisioned by smart connected vehicle(SCV). Meaning…</a:t>
            </a:r>
          </a:p>
          <a:p>
            <a:endParaRPr lang="en-US" baseline="0" dirty="0"/>
          </a:p>
          <a:p>
            <a:r>
              <a:rPr lang="en-US" baseline="0" dirty="0"/>
              <a:t>Anyway, the system outline…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97</a:t>
            </a:fld>
            <a:endParaRPr lang="en-US"/>
          </a:p>
        </p:txBody>
      </p:sp>
    </p:spTree>
    <p:extLst>
      <p:ext uri="{BB962C8B-B14F-4D97-AF65-F5344CB8AC3E}">
        <p14:creationId xmlns:p14="http://schemas.microsoft.com/office/powerpoint/2010/main" val="42185083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be to give idea:</a:t>
            </a:r>
            <a:r>
              <a:rPr lang="en-US" baseline="0" dirty="0"/>
              <a:t> </a:t>
            </a:r>
            <a:r>
              <a:rPr lang="en-US" dirty="0"/>
              <a:t>https://www.youtube.com/watch?v=kh7X-UKm9kw</a:t>
            </a:r>
          </a:p>
          <a:p>
            <a:endParaRPr lang="en-US" baseline="0" dirty="0"/>
          </a:p>
          <a:p>
            <a:r>
              <a:rPr lang="en-US" baseline="0" dirty="0"/>
              <a:t>To be effective, the local control loop subsystem must react within a few milliseconds – thus illustrating the role of the Fog in supporting low latency applications.</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98</a:t>
            </a:fld>
            <a:endParaRPr lang="en-US"/>
          </a:p>
        </p:txBody>
      </p:sp>
    </p:spTree>
    <p:extLst>
      <p:ext uri="{BB962C8B-B14F-4D97-AF65-F5344CB8AC3E}">
        <p14:creationId xmlns:p14="http://schemas.microsoft.com/office/powerpoint/2010/main" val="23982026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Orchestration</a:t>
            </a:r>
            <a:r>
              <a:rPr lang="en-US" sz="1200" b="0" i="0" kern="1200" dirty="0">
                <a:solidFill>
                  <a:schemeClr val="tx1"/>
                </a:solidFill>
                <a:effectLst/>
                <a:latin typeface="+mn-lt"/>
                <a:ea typeface="+mn-ea"/>
                <a:cs typeface="+mn-cs"/>
              </a:rPr>
              <a:t> is the automated arrangement, coordination, and management of computer systems, </a:t>
            </a:r>
            <a:r>
              <a:rPr lang="en-US" sz="1200" b="0" i="0" u="none" strike="noStrike" kern="1200" dirty="0">
                <a:solidFill>
                  <a:schemeClr val="tx1"/>
                </a:solidFill>
                <a:effectLst/>
                <a:latin typeface="+mn-lt"/>
                <a:ea typeface="+mn-ea"/>
                <a:cs typeface="+mn-cs"/>
                <a:hlinkClick r:id="rId3" tooltip="Middleware (distributed applications)"/>
              </a:rPr>
              <a:t>middleware</a:t>
            </a:r>
            <a:r>
              <a:rPr lang="en-US" sz="1200" b="0" i="0" kern="1200" dirty="0">
                <a:solidFill>
                  <a:schemeClr val="tx1"/>
                </a:solidFill>
                <a:effectLst/>
                <a:latin typeface="+mn-lt"/>
                <a:ea typeface="+mn-ea"/>
                <a:cs typeface="+mn-cs"/>
              </a:rPr>
              <a:t>, and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Orchestration also provides centralized management of the resource pool, including billing, metering, and chargeback for consumption.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orchestration reduces the time and effort for deploying multiple instances of a single application. And as the requirement for more resources or a new application is triggered, automated tools now can perform tasks that previously could only be done by multiple administrators operating on their individual pieces of the physical stack</a:t>
            </a:r>
            <a:endParaRPr lang="en-US" dirty="0"/>
          </a:p>
          <a:p>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99</a:t>
            </a:fld>
            <a:endParaRPr lang="en-US"/>
          </a:p>
        </p:txBody>
      </p:sp>
    </p:spTree>
    <p:extLst>
      <p:ext uri="{BB962C8B-B14F-4D97-AF65-F5344CB8AC3E}">
        <p14:creationId xmlns:p14="http://schemas.microsoft.com/office/powerpoint/2010/main" val="20657862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100</a:t>
            </a:fld>
            <a:endParaRPr lang="en-US"/>
          </a:p>
        </p:txBody>
      </p:sp>
    </p:spTree>
    <p:extLst>
      <p:ext uri="{BB962C8B-B14F-4D97-AF65-F5344CB8AC3E}">
        <p14:creationId xmlns:p14="http://schemas.microsoft.com/office/powerpoint/2010/main" val="17055098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Orchestration</a:t>
            </a:r>
            <a:r>
              <a:rPr lang="en-US" sz="1200" b="0" i="0" kern="1200" dirty="0">
                <a:solidFill>
                  <a:schemeClr val="tx1"/>
                </a:solidFill>
                <a:effectLst/>
                <a:latin typeface="+mn-lt"/>
                <a:ea typeface="+mn-ea"/>
                <a:cs typeface="+mn-cs"/>
              </a:rPr>
              <a:t> is the automated arrangement, coordination, and management of computer systems, </a:t>
            </a:r>
            <a:r>
              <a:rPr lang="en-US" sz="1200" b="0" i="0" u="none" strike="noStrike" kern="1200" dirty="0">
                <a:solidFill>
                  <a:schemeClr val="tx1"/>
                </a:solidFill>
                <a:effectLst/>
                <a:latin typeface="+mn-lt"/>
                <a:ea typeface="+mn-ea"/>
                <a:cs typeface="+mn-cs"/>
                <a:hlinkClick r:id="rId3" tooltip="Middleware (distributed applications)"/>
              </a:rPr>
              <a:t>middleware</a:t>
            </a:r>
            <a:r>
              <a:rPr lang="en-US" sz="1200" b="0" i="0" kern="1200" dirty="0">
                <a:solidFill>
                  <a:schemeClr val="tx1"/>
                </a:solidFill>
                <a:effectLst/>
                <a:latin typeface="+mn-lt"/>
                <a:ea typeface="+mn-ea"/>
                <a:cs typeface="+mn-cs"/>
              </a:rPr>
              <a:t>, and services.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 need for orchestration platform</a:t>
            </a:r>
            <a:r>
              <a:rPr lang="en-US" sz="1200" b="0" i="0" kern="1200" baseline="0" dirty="0">
                <a:solidFill>
                  <a:schemeClr val="tx1"/>
                </a:solidFill>
                <a:effectLst/>
                <a:latin typeface="+mn-lt"/>
                <a:ea typeface="+mn-ea"/>
                <a:cs typeface="+mn-cs"/>
              </a:rPr>
              <a:t> since these type of systems are distributed across wide geographical regions.</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101</a:t>
            </a:fld>
            <a:endParaRPr lang="en-US"/>
          </a:p>
        </p:txBody>
      </p:sp>
    </p:spTree>
    <p:extLst>
      <p:ext uri="{BB962C8B-B14F-4D97-AF65-F5344CB8AC3E}">
        <p14:creationId xmlns:p14="http://schemas.microsoft.com/office/powerpoint/2010/main" val="13861053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large wind farm consists of several hundreds of wind turbines, and cover an area of hundreds of square miles.</a:t>
            </a:r>
          </a:p>
          <a:p>
            <a:endParaRPr lang="en-US" dirty="0"/>
          </a:p>
          <a:p>
            <a:r>
              <a:rPr lang="en-US" dirty="0"/>
              <a:t>Modern wind turbine are very large flexible</a:t>
            </a:r>
            <a:r>
              <a:rPr lang="en-US" baseline="0" dirty="0"/>
              <a:t> structures that are equipped with several control loops that aim at improving wind power capture(actual/full </a:t>
            </a:r>
            <a:r>
              <a:rPr lang="en-US" baseline="0" dirty="0" err="1"/>
              <a:t>capaticity</a:t>
            </a:r>
            <a:r>
              <a:rPr lang="en-US" baseline="0" dirty="0"/>
              <a:t>) as well as reducing structural loading.  In short they try to increase efficiency and to stop it minimize wear and prevent damages.</a:t>
            </a:r>
          </a:p>
          <a:p>
            <a:endParaRPr lang="en-US" baseline="0" dirty="0"/>
          </a:p>
          <a:p>
            <a:r>
              <a:rPr lang="en-US" baseline="0" dirty="0"/>
              <a:t>Note that global co-ordination is required at the farm level for maximum efficiency.</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102</a:t>
            </a:fld>
            <a:endParaRPr lang="en-US"/>
          </a:p>
        </p:txBody>
      </p:sp>
    </p:spTree>
    <p:extLst>
      <p:ext uri="{BB962C8B-B14F-4D97-AF65-F5344CB8AC3E}">
        <p14:creationId xmlns:p14="http://schemas.microsoft.com/office/powerpoint/2010/main" val="32818766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104</a:t>
            </a:fld>
            <a:endParaRPr lang="en-US"/>
          </a:p>
        </p:txBody>
      </p:sp>
    </p:spTree>
    <p:extLst>
      <p:ext uri="{BB962C8B-B14F-4D97-AF65-F5344CB8AC3E}">
        <p14:creationId xmlns:p14="http://schemas.microsoft.com/office/powerpoint/2010/main" val="1357031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105</a:t>
            </a:fld>
            <a:endParaRPr lang="en-US"/>
          </a:p>
        </p:txBody>
      </p:sp>
    </p:spTree>
    <p:extLst>
      <p:ext uri="{BB962C8B-B14F-4D97-AF65-F5344CB8AC3E}">
        <p14:creationId xmlns:p14="http://schemas.microsoft.com/office/powerpoint/2010/main" val="719641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12</a:t>
            </a:fld>
            <a:endParaRPr lang="en-US"/>
          </a:p>
        </p:txBody>
      </p:sp>
    </p:spTree>
    <p:extLst>
      <p:ext uri="{BB962C8B-B14F-4D97-AF65-F5344CB8AC3E}">
        <p14:creationId xmlns:p14="http://schemas.microsoft.com/office/powerpoint/2010/main" val="24703940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is there concern about </a:t>
            </a:r>
            <a:r>
              <a:rPr lang="en-US" dirty="0" err="1"/>
              <a:t>IoT</a:t>
            </a:r>
            <a:r>
              <a:rPr lang="en-US" dirty="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106</a:t>
            </a:fld>
            <a:endParaRPr lang="en-US"/>
          </a:p>
        </p:txBody>
      </p:sp>
    </p:spTree>
    <p:extLst>
      <p:ext uri="{BB962C8B-B14F-4D97-AF65-F5344CB8AC3E}">
        <p14:creationId xmlns:p14="http://schemas.microsoft.com/office/powerpoint/2010/main" val="29621748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107</a:t>
            </a:fld>
            <a:endParaRPr lang="en-US"/>
          </a:p>
        </p:txBody>
      </p:sp>
    </p:spTree>
    <p:extLst>
      <p:ext uri="{BB962C8B-B14F-4D97-AF65-F5344CB8AC3E}">
        <p14:creationId xmlns:p14="http://schemas.microsoft.com/office/powerpoint/2010/main" val="25378591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a:t>Slide Objectives:</a:t>
            </a:r>
          </a:p>
          <a:p>
            <a:pPr marL="171450" indent="-171450">
              <a:buFont typeface="Arial" pitchFamily="34" charset="0"/>
              <a:buChar char="•"/>
            </a:pPr>
            <a:r>
              <a:rPr lang="en-US" b="0" dirty="0"/>
              <a:t>Explain</a:t>
            </a:r>
            <a:r>
              <a:rPr lang="en-US" b="0" baseline="0" dirty="0"/>
              <a:t> the differences and relationship between IaaS, PaaS, and SaaS in more detail.</a:t>
            </a:r>
            <a:endParaRPr lang="en-US" b="0" dirty="0"/>
          </a:p>
          <a:p>
            <a:endParaRPr lang="en-US" b="1" dirty="0"/>
          </a:p>
          <a:p>
            <a:r>
              <a:rPr lang="en-US" b="1" dirty="0"/>
              <a:t>Speaking Points:</a:t>
            </a:r>
          </a:p>
          <a:p>
            <a:pPr marL="171450" indent="-171450">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1450" indent="-171450">
              <a:buFont typeface="Arial" pitchFamily="34" charset="0"/>
              <a:buChar char="•"/>
            </a:pPr>
            <a:r>
              <a:rPr lang="en-US" baseline="0" dirty="0"/>
              <a:t>Packaged Software</a:t>
            </a:r>
          </a:p>
          <a:p>
            <a:pPr marL="384431" lvl="1" indent="-171450">
              <a:buFont typeface="Arial" pitchFamily="34" charset="0"/>
              <a:buChar char="•"/>
            </a:pPr>
            <a:r>
              <a:rPr lang="en-US" baseline="0" dirty="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a:t>IaaS</a:t>
            </a:r>
          </a:p>
          <a:p>
            <a:pPr marL="384431" lvl="1" indent="-171450">
              <a:buFont typeface="Arial" pitchFamily="34" charset="0"/>
              <a:buChar char="•"/>
            </a:pPr>
            <a:r>
              <a:rPr lang="en-US" baseline="0" dirty="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a:t>Very few actually provide an OS</a:t>
            </a:r>
          </a:p>
          <a:p>
            <a:pPr marL="384431" lvl="1" indent="-171450">
              <a:buFont typeface="Arial" pitchFamily="34" charset="0"/>
              <a:buChar char="•"/>
            </a:pPr>
            <a:r>
              <a:rPr lang="en-US" baseline="0" dirty="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The only requirement was a credit card to pay for the services.</a:t>
            </a:r>
          </a:p>
          <a:p>
            <a:pPr marL="171450" indent="-171450">
              <a:buFont typeface="Arial" pitchFamily="34" charset="0"/>
              <a:buChar char="•"/>
            </a:pPr>
            <a:r>
              <a:rPr lang="en-US" baseline="0" dirty="0"/>
              <a:t>PaaS</a:t>
            </a:r>
          </a:p>
          <a:p>
            <a:pPr marL="384431" lvl="1" indent="-171450">
              <a:buFont typeface="Arial" pitchFamily="34" charset="0"/>
              <a:buChar char="•"/>
            </a:pPr>
            <a:r>
              <a:rPr lang="en-US" baseline="0" dirty="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a:t>The Windows Azure best fits in this category today.  </a:t>
            </a:r>
          </a:p>
          <a:p>
            <a:pPr marL="384431" lvl="1" indent="-171450">
              <a:buFont typeface="Arial" pitchFamily="34" charset="0"/>
              <a:buChar char="•"/>
            </a:pPr>
            <a:r>
              <a:rPr lang="en-US" baseline="0" dirty="0"/>
              <a:t>In fact because we don’t provide access to the underlying virtualization or operating system today, we’re often referred to as not providing IaaS.</a:t>
            </a:r>
          </a:p>
          <a:p>
            <a:pPr marL="384431" lvl="1" indent="-171450">
              <a:buFont typeface="Arial" pitchFamily="34" charset="0"/>
              <a:buChar char="•"/>
            </a:pPr>
            <a:r>
              <a:rPr lang="en-US" dirty="0"/>
              <a:t>PaaS offerings</a:t>
            </a:r>
            <a:r>
              <a:rPr lang="en-US" baseline="0" dirty="0"/>
              <a:t> further reduce the developer burden by additionally supporting the platform runtime and related application services. </a:t>
            </a:r>
          </a:p>
          <a:p>
            <a:pPr marL="384431" lvl="1" indent="-171450" algn="l">
              <a:buFont typeface="Arial" pitchFamily="34" charset="0"/>
              <a:buChar char="•"/>
            </a:pPr>
            <a:r>
              <a:rPr lang="en-US" baseline="0" dirty="0"/>
              <a:t>With PaaS, the developer can, almost immediately, begin creating the business logic for an application. </a:t>
            </a:r>
          </a:p>
          <a:p>
            <a:pPr marL="384431" lvl="1" indent="-171450" algn="l">
              <a:buFont typeface="Arial" pitchFamily="34" charset="0"/>
              <a:buChar char="•"/>
            </a:pPr>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1450" indent="-171450">
              <a:buFont typeface="Arial" pitchFamily="34" charset="0"/>
              <a:buChar char="•"/>
            </a:pPr>
            <a:r>
              <a:rPr lang="en-US" baseline="0" dirty="0"/>
              <a:t>SaaS</a:t>
            </a:r>
          </a:p>
          <a:p>
            <a:pPr marL="384431" lvl="1" indent="-171450">
              <a:buFont typeface="Arial" pitchFamily="34" charset="0"/>
              <a:buChar char="•"/>
            </a:pPr>
            <a:r>
              <a:rPr lang="en-US" dirty="0"/>
              <a:t>Finally, with SaaS,</a:t>
            </a:r>
            <a:r>
              <a:rPr lang="en-US" baseline="0" dirty="0"/>
              <a:t> a vendor provides the application and abstracts you from all of the underlying components.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109</a:t>
            </a:fld>
            <a:endParaRPr lang="en-US" dirty="0"/>
          </a:p>
        </p:txBody>
      </p:sp>
    </p:spTree>
    <p:extLst>
      <p:ext uri="{BB962C8B-B14F-4D97-AF65-F5344CB8AC3E}">
        <p14:creationId xmlns:p14="http://schemas.microsoft.com/office/powerpoint/2010/main" val="34760343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C506E3-D300-F743-A41A-ACE80A349F6B}" type="slidenum">
              <a:rPr lang="en-US" smtClean="0"/>
              <a:pPr/>
              <a:t>112</a:t>
            </a:fld>
            <a:endParaRPr lang="en-US"/>
          </a:p>
        </p:txBody>
      </p:sp>
    </p:spTree>
    <p:extLst>
      <p:ext uri="{BB962C8B-B14F-4D97-AF65-F5344CB8AC3E}">
        <p14:creationId xmlns:p14="http://schemas.microsoft.com/office/powerpoint/2010/main" val="16535385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One should be familiar where the data stores. So that if the disaster takes place or the provider goes out of business the data can retrieve from the locations. Dedicated hardware should be there as it allows for cloud computing services to pass the security guidelines.</a:t>
            </a:r>
          </a:p>
          <a:p>
            <a:pPr fontAlgn="base"/>
            <a:r>
              <a:rPr lang="en-US" dirty="0"/>
              <a:t>There should be a snapshot of the data and the data should store in different places. The backup of the data should protect so that whatever happens the secure backup can retrieve easily.</a:t>
            </a:r>
          </a:p>
          <a:p>
            <a:pPr fontAlgn="base"/>
            <a:r>
              <a:rPr lang="en-US" dirty="0"/>
              <a:t>The cloud providers should be trustworthy then they should make sure that the data centers seriously secure. Manage services can provide great benefit and expertise data and business Resilient. Moreover, services like firewalls antivirus can also offer by cloud providers to increase the security of the servers.</a:t>
            </a:r>
          </a:p>
          <a:p>
            <a:pPr fontAlgn="base"/>
            <a:r>
              <a:rPr lang="en-US" dirty="0"/>
              <a:t>Proper testing should be done how to make sure that everything is secure. The company can also hire an ethical hacker to test the security provisions. There should be a proper vulnerability scanning and assessment makes sure that there is no unauthorized access.</a:t>
            </a:r>
          </a:p>
          <a:p>
            <a:pPr fontAlgn="base"/>
            <a:r>
              <a:rPr lang="en-US" dirty="0"/>
              <a:t>Encryption as a service provided by the host in which the data is encrypted and after the encryption, it stores in the cloud. This is an important part of cloud security and can benefit a lot.</a:t>
            </a:r>
          </a:p>
          <a:p>
            <a:endParaRPr lang="en-GB" dirty="0"/>
          </a:p>
        </p:txBody>
      </p:sp>
      <p:sp>
        <p:nvSpPr>
          <p:cNvPr id="4" name="Slide Number Placeholder 3"/>
          <p:cNvSpPr>
            <a:spLocks noGrp="1"/>
          </p:cNvSpPr>
          <p:nvPr>
            <p:ph type="sldNum" sz="quarter" idx="10"/>
          </p:nvPr>
        </p:nvSpPr>
        <p:spPr/>
        <p:txBody>
          <a:bodyPr/>
          <a:lstStyle/>
          <a:p>
            <a:fld id="{74A646C2-58C2-4C7C-A9AA-5CC569CD579E}" type="slidenum">
              <a:rPr lang="en-GB" smtClean="0"/>
              <a:t>130</a:t>
            </a:fld>
            <a:endParaRPr lang="en-GB"/>
          </a:p>
        </p:txBody>
      </p:sp>
    </p:spTree>
    <p:extLst>
      <p:ext uri="{BB962C8B-B14F-4D97-AF65-F5344CB8AC3E}">
        <p14:creationId xmlns:p14="http://schemas.microsoft.com/office/powerpoint/2010/main" val="37205928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contract should cover all the requirements that is expected from the service provider which includes meeting SLAs, downtime reduction, support services</a:t>
            </a:r>
          </a:p>
          <a:p>
            <a:r>
              <a:rPr lang="en-US" dirty="0"/>
              <a:t>The Services provider should be open to annual audit review and should be SOC compliant</a:t>
            </a:r>
          </a:p>
          <a:p>
            <a:r>
              <a:rPr lang="en-US" dirty="0"/>
              <a:t>For regulatory compliances such as PCI DSS, HIPAA, GDPR the service provider should have apt controls in place for the regulatory requirement</a:t>
            </a:r>
          </a:p>
          <a:p>
            <a:r>
              <a:rPr lang="en-US" dirty="0"/>
              <a:t>Cyber laws restrictions such as local data storage, restricting storage of data in High Risk locations</a:t>
            </a:r>
          </a:p>
          <a:p>
            <a:endParaRPr lang="en-GB" dirty="0"/>
          </a:p>
        </p:txBody>
      </p:sp>
      <p:sp>
        <p:nvSpPr>
          <p:cNvPr id="4" name="Slide Number Placeholder 3"/>
          <p:cNvSpPr>
            <a:spLocks noGrp="1"/>
          </p:cNvSpPr>
          <p:nvPr>
            <p:ph type="sldNum" sz="quarter" idx="10"/>
          </p:nvPr>
        </p:nvSpPr>
        <p:spPr/>
        <p:txBody>
          <a:bodyPr/>
          <a:lstStyle/>
          <a:p>
            <a:fld id="{74A646C2-58C2-4C7C-A9AA-5CC569CD579E}" type="slidenum">
              <a:rPr lang="en-GB" smtClean="0"/>
              <a:t>131</a:t>
            </a:fld>
            <a:endParaRPr lang="en-GB"/>
          </a:p>
        </p:txBody>
      </p:sp>
    </p:spTree>
    <p:extLst>
      <p:ext uri="{BB962C8B-B14F-4D97-AF65-F5344CB8AC3E}">
        <p14:creationId xmlns:p14="http://schemas.microsoft.com/office/powerpoint/2010/main" val="23161983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indent="0">
              <a:buNone/>
            </a:pPr>
            <a:r>
              <a:rPr lang="en-US" dirty="0"/>
              <a:t>Obtaining a SOC 2 certification is a rigorous process, since a third-party CPA firm comes to the vendor’s datacenter site and performs an assessment of their availability and security stance. The assessment covers things like infrastructure, IT system controls, security protocols, recovery process, etc. Basically, the auditor reviews the vendor’s setup and process and determines the effectiveness of their service to clients.</a:t>
            </a:r>
          </a:p>
          <a:p>
            <a:pPr marL="0" indent="0">
              <a:buNone/>
            </a:pPr>
            <a:r>
              <a:rPr lang="en-US" dirty="0"/>
              <a:t>This certification is meaningful to clients because it verifies that a cloud provider effectively implements and practices what they’re advertising. Even if the client doesn’t have compliance requirements, a SOC 2 report functions as a written form of assurance that the vendor is protecting their data. This is particularly useful to companies that are assessing potential cloud providers, since reading the report gives them transparency for what to expect of the provider.</a:t>
            </a:r>
          </a:p>
          <a:p>
            <a:pPr marL="0" indent="0">
              <a:buNone/>
            </a:pPr>
            <a:r>
              <a:rPr lang="en-US" dirty="0"/>
              <a:t>Migrating from managing your own datacenter(s) to considering cloud hosting options–public, private or hybrid—can create fear and uncertainty. A SOC 2 report provides validation of what are likely the most critical concerns about security and process control. It can also serve as a basis for asking deeper questions of a provider as it relates to SOC 2 or other compliance frameworks.</a:t>
            </a:r>
          </a:p>
          <a:p>
            <a:endParaRPr lang="en-US" dirty="0"/>
          </a:p>
          <a:p>
            <a:r>
              <a:rPr lang="en-US" sz="1200" b="0" i="0" kern="1200" dirty="0">
                <a:solidFill>
                  <a:schemeClr val="tx1"/>
                </a:solidFill>
                <a:effectLst/>
                <a:latin typeface="+mn-lt"/>
                <a:ea typeface="+mn-ea"/>
                <a:cs typeface="+mn-cs"/>
              </a:rPr>
              <a:t>SOC 2 certification is issued by outside auditors. They assess the extent to which a vendor complies with one or more of the five trust principles based on the systems and processes in place.</a:t>
            </a:r>
          </a:p>
          <a:p>
            <a:r>
              <a:rPr lang="en-US" sz="1200" b="0" i="0" kern="1200" dirty="0">
                <a:solidFill>
                  <a:schemeClr val="tx1"/>
                </a:solidFill>
                <a:effectLst/>
                <a:latin typeface="+mn-lt"/>
                <a:ea typeface="+mn-ea"/>
                <a:cs typeface="+mn-cs"/>
              </a:rPr>
              <a:t>Trust principles are broken down as follows:</a:t>
            </a:r>
          </a:p>
          <a:p>
            <a:r>
              <a:rPr lang="en-US" sz="1200" b="1" i="0" kern="1200" dirty="0">
                <a:solidFill>
                  <a:schemeClr val="tx1"/>
                </a:solidFill>
                <a:effectLst/>
                <a:latin typeface="+mn-lt"/>
                <a:ea typeface="+mn-ea"/>
                <a:cs typeface="+mn-cs"/>
              </a:rPr>
              <a:t>Security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security principle refers to protection of system resources against unauthorized access. </a:t>
            </a:r>
            <a:r>
              <a:rPr lang="en-US" sz="1200" b="0" i="0" u="none" strike="noStrike" kern="1200" dirty="0">
                <a:solidFill>
                  <a:schemeClr val="tx1"/>
                </a:solidFill>
                <a:effectLst/>
                <a:latin typeface="+mn-lt"/>
                <a:ea typeface="+mn-ea"/>
                <a:cs typeface="+mn-cs"/>
                <a:hlinkClick r:id="rId3"/>
              </a:rPr>
              <a:t>Access controls</a:t>
            </a:r>
            <a:r>
              <a:rPr lang="en-US" sz="1200" b="0" i="0" kern="1200" dirty="0">
                <a:solidFill>
                  <a:schemeClr val="tx1"/>
                </a:solidFill>
                <a:effectLst/>
                <a:latin typeface="+mn-lt"/>
                <a:ea typeface="+mn-ea"/>
                <a:cs typeface="+mn-cs"/>
              </a:rPr>
              <a:t> help prevent potential system abuse, theft or unauthorized removal of data, misuse of software, and improper alteration or disclosure of information.</a:t>
            </a:r>
          </a:p>
          <a:p>
            <a:r>
              <a:rPr lang="en-US" sz="1200" b="0" i="0" kern="1200" dirty="0">
                <a:solidFill>
                  <a:schemeClr val="tx1"/>
                </a:solidFill>
                <a:effectLst/>
                <a:latin typeface="+mn-lt"/>
                <a:ea typeface="+mn-ea"/>
                <a:cs typeface="+mn-cs"/>
              </a:rPr>
              <a:t>IT security tools such as network and </a:t>
            </a:r>
            <a:r>
              <a:rPr lang="en-US" sz="1200" b="0" i="0" u="none" strike="noStrike" kern="1200" dirty="0">
                <a:solidFill>
                  <a:schemeClr val="tx1"/>
                </a:solidFill>
                <a:effectLst/>
                <a:latin typeface="+mn-lt"/>
                <a:ea typeface="+mn-ea"/>
                <a:cs typeface="+mn-cs"/>
                <a:hlinkClick r:id="rId4"/>
              </a:rPr>
              <a:t>web application firewalls (WAFs)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two factor authentication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a:rPr>
              <a:t>intrusion detection</a:t>
            </a:r>
            <a:r>
              <a:rPr lang="en-US" sz="1200" b="0" i="0" kern="1200" dirty="0">
                <a:solidFill>
                  <a:schemeClr val="tx1"/>
                </a:solidFill>
                <a:effectLst/>
                <a:latin typeface="+mn-lt"/>
                <a:ea typeface="+mn-ea"/>
                <a:cs typeface="+mn-cs"/>
              </a:rPr>
              <a:t> are useful in preventing security breaches that can lead to unauthorized access of systems and data.</a:t>
            </a:r>
          </a:p>
          <a:p>
            <a:r>
              <a:rPr lang="en-US" sz="1200" b="1" i="0" kern="1200" dirty="0">
                <a:solidFill>
                  <a:schemeClr val="tx1"/>
                </a:solidFill>
                <a:effectLst/>
                <a:latin typeface="+mn-lt"/>
                <a:ea typeface="+mn-ea"/>
                <a:cs typeface="+mn-cs"/>
              </a:rPr>
              <a:t>Availability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availability principle refers to the accessibility of the system, products or services as stipulated by a contract or service level agreement (SLA). As such, the minimum acceptable performance level for system availability is set by both parties.</a:t>
            </a:r>
          </a:p>
          <a:p>
            <a:r>
              <a:rPr lang="en-US" sz="1200" b="0" i="0" kern="1200" dirty="0">
                <a:solidFill>
                  <a:schemeClr val="tx1"/>
                </a:solidFill>
                <a:effectLst/>
                <a:latin typeface="+mn-lt"/>
                <a:ea typeface="+mn-ea"/>
                <a:cs typeface="+mn-cs"/>
              </a:rPr>
              <a:t>This principle does not address system functionality and usability, but does involve security-related criteria that may affect availability. Monitoring network performance and availability, </a:t>
            </a:r>
            <a:r>
              <a:rPr lang="en-US" sz="1200" b="0" i="0" u="none" strike="noStrike" kern="1200" dirty="0">
                <a:solidFill>
                  <a:schemeClr val="tx1"/>
                </a:solidFill>
                <a:effectLst/>
                <a:latin typeface="+mn-lt"/>
                <a:ea typeface="+mn-ea"/>
                <a:cs typeface="+mn-cs"/>
                <a:hlinkClick r:id="rId7"/>
              </a:rPr>
              <a:t>site failover</a:t>
            </a:r>
            <a:r>
              <a:rPr lang="en-US" sz="1200" b="0" i="0" kern="1200" dirty="0">
                <a:solidFill>
                  <a:schemeClr val="tx1"/>
                </a:solidFill>
                <a:effectLst/>
                <a:latin typeface="+mn-lt"/>
                <a:ea typeface="+mn-ea"/>
                <a:cs typeface="+mn-cs"/>
              </a:rPr>
              <a:t> and security incident handling are critical in this context.</a:t>
            </a:r>
          </a:p>
          <a:p>
            <a:r>
              <a:rPr lang="en-US" sz="1200" b="1" i="0" kern="1200" dirty="0">
                <a:solidFill>
                  <a:schemeClr val="tx1"/>
                </a:solidFill>
                <a:effectLst/>
                <a:latin typeface="+mn-lt"/>
                <a:ea typeface="+mn-ea"/>
                <a:cs typeface="+mn-cs"/>
              </a:rPr>
              <a:t>Processing integrity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processing integrity principle addresses whether or not a system achieves its purpose (i.e., delivers the right data at the right price at the right time). Accordingly, data processing must be complete, valid, accurate, timely and authorized.</a:t>
            </a:r>
          </a:p>
          <a:p>
            <a:r>
              <a:rPr lang="en-US" sz="1200" b="0" i="0" kern="1200" dirty="0">
                <a:solidFill>
                  <a:schemeClr val="tx1"/>
                </a:solidFill>
                <a:effectLst/>
                <a:latin typeface="+mn-lt"/>
                <a:ea typeface="+mn-ea"/>
                <a:cs typeface="+mn-cs"/>
              </a:rPr>
              <a:t>However, processing integrity does not necessarily imply data integrity. If data contains errors prior to being input into the system, detecting them is not usually the responsibility of the processing entity. Monitoring of data processing, coupled with quality assurance procedures, can help ensure processing integrity.</a:t>
            </a:r>
          </a:p>
          <a:p>
            <a:r>
              <a:rPr lang="en-US" sz="1200" b="1" i="0" kern="1200" dirty="0">
                <a:solidFill>
                  <a:schemeClr val="tx1"/>
                </a:solidFill>
                <a:effectLst/>
                <a:latin typeface="+mn-lt"/>
                <a:ea typeface="+mn-ea"/>
                <a:cs typeface="+mn-cs"/>
              </a:rPr>
              <a:t>Confidentiality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is considered confidential if its access and disclosure is restricted to a specified set of persons or organizations. Examples may include data intended only for company personnel, as well as business plans, intellectual property, internal price lists and other types of sensitive financial information.</a:t>
            </a:r>
          </a:p>
          <a:p>
            <a:r>
              <a:rPr lang="en-US" sz="1200" b="0" i="0" kern="1200" dirty="0">
                <a:solidFill>
                  <a:schemeClr val="tx1"/>
                </a:solidFill>
                <a:effectLst/>
                <a:latin typeface="+mn-lt"/>
                <a:ea typeface="+mn-ea"/>
                <a:cs typeface="+mn-cs"/>
              </a:rPr>
              <a:t>Encryption is an important control for protecting confidentiality during transmission. Network and application firewalls, together with rigorous access controls, can be used to safeguard information being processed or stored on computer systems.</a:t>
            </a:r>
          </a:p>
          <a:p>
            <a:r>
              <a:rPr lang="en-US" sz="1200" b="1" i="0" kern="1200" dirty="0">
                <a:solidFill>
                  <a:schemeClr val="tx1"/>
                </a:solidFill>
                <a:effectLst/>
                <a:latin typeface="+mn-lt"/>
                <a:ea typeface="+mn-ea"/>
                <a:cs typeface="+mn-cs"/>
              </a:rPr>
              <a:t>Privacy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privacy principle addresses the system’s collection, use, retention, disclosure and disposal of personal information in conformity with an organization’s privacy notice, as well as with criteria set forth in the AICPA’s generally accepted privacy principles (GAPP).</a:t>
            </a:r>
          </a:p>
          <a:p>
            <a:r>
              <a:rPr lang="en-US" sz="1200" b="0" i="0" kern="1200" dirty="0">
                <a:solidFill>
                  <a:schemeClr val="tx1"/>
                </a:solidFill>
                <a:effectLst/>
                <a:latin typeface="+mn-lt"/>
                <a:ea typeface="+mn-ea"/>
                <a:cs typeface="+mn-cs"/>
              </a:rPr>
              <a:t>Personal identifiable information (PII) refers to details that can distinguish an individual (e.g., name, address, Social Security number). Some personal data related to health, race, sexuality and religion is also considered sensitive and generally requires an extra level of protection. Controls must be put in place to protect all PII from unauthorized access.</a:t>
            </a:r>
          </a:p>
          <a:p>
            <a:endParaRPr lang="en-US" dirty="0"/>
          </a:p>
        </p:txBody>
      </p:sp>
      <p:sp>
        <p:nvSpPr>
          <p:cNvPr id="4" name="Slide Number Placeholder 3"/>
          <p:cNvSpPr>
            <a:spLocks noGrp="1"/>
          </p:cNvSpPr>
          <p:nvPr>
            <p:ph type="sldNum" sz="quarter" idx="10"/>
          </p:nvPr>
        </p:nvSpPr>
        <p:spPr/>
        <p:txBody>
          <a:bodyPr/>
          <a:lstStyle/>
          <a:p>
            <a:fld id="{74A646C2-58C2-4C7C-A9AA-5CC569CD579E}" type="slidenum">
              <a:rPr lang="en-GB" smtClean="0"/>
              <a:t>132</a:t>
            </a:fld>
            <a:endParaRPr lang="en-GB"/>
          </a:p>
        </p:txBody>
      </p:sp>
    </p:spTree>
    <p:extLst>
      <p:ext uri="{BB962C8B-B14F-4D97-AF65-F5344CB8AC3E}">
        <p14:creationId xmlns:p14="http://schemas.microsoft.com/office/powerpoint/2010/main" val="30628765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135</a:t>
            </a:fld>
            <a:endParaRPr lang="en-US"/>
          </a:p>
        </p:txBody>
      </p:sp>
    </p:spTree>
    <p:extLst>
      <p:ext uri="{BB962C8B-B14F-4D97-AF65-F5344CB8AC3E}">
        <p14:creationId xmlns:p14="http://schemas.microsoft.com/office/powerpoint/2010/main" val="3170408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136</a:t>
            </a:fld>
            <a:endParaRPr lang="en-US"/>
          </a:p>
        </p:txBody>
      </p:sp>
    </p:spTree>
    <p:extLst>
      <p:ext uri="{BB962C8B-B14F-4D97-AF65-F5344CB8AC3E}">
        <p14:creationId xmlns:p14="http://schemas.microsoft.com/office/powerpoint/2010/main" val="17978720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137</a:t>
            </a:fld>
            <a:endParaRPr lang="en-US"/>
          </a:p>
        </p:txBody>
      </p:sp>
    </p:spTree>
    <p:extLst>
      <p:ext uri="{BB962C8B-B14F-4D97-AF65-F5344CB8AC3E}">
        <p14:creationId xmlns:p14="http://schemas.microsoft.com/office/powerpoint/2010/main" val="3283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daily lives, we have become more reliant on </a:t>
            </a:r>
            <a:r>
              <a:rPr lang="en-US" dirty="0" err="1"/>
              <a:t>IoT</a:t>
            </a:r>
            <a:r>
              <a:rPr lang="en-US" dirty="0"/>
              <a:t> with our wearable tech, appliances, our cars, how we receive health care.</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13</a:t>
            </a:fld>
            <a:endParaRPr lang="en-US"/>
          </a:p>
        </p:txBody>
      </p:sp>
    </p:spTree>
    <p:extLst>
      <p:ext uri="{BB962C8B-B14F-4D97-AF65-F5344CB8AC3E}">
        <p14:creationId xmlns:p14="http://schemas.microsoft.com/office/powerpoint/2010/main" val="30844719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139</a:t>
            </a:fld>
            <a:endParaRPr lang="en-US"/>
          </a:p>
        </p:txBody>
      </p:sp>
    </p:spTree>
    <p:extLst>
      <p:ext uri="{BB962C8B-B14F-4D97-AF65-F5344CB8AC3E}">
        <p14:creationId xmlns:p14="http://schemas.microsoft.com/office/powerpoint/2010/main" val="3176299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140</a:t>
            </a:fld>
            <a:endParaRPr lang="en-US"/>
          </a:p>
        </p:txBody>
      </p:sp>
    </p:spTree>
    <p:extLst>
      <p:ext uri="{BB962C8B-B14F-4D97-AF65-F5344CB8AC3E}">
        <p14:creationId xmlns:p14="http://schemas.microsoft.com/office/powerpoint/2010/main" val="9532452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141</a:t>
            </a:fld>
            <a:endParaRPr lang="en-US"/>
          </a:p>
        </p:txBody>
      </p:sp>
    </p:spTree>
    <p:extLst>
      <p:ext uri="{BB962C8B-B14F-4D97-AF65-F5344CB8AC3E}">
        <p14:creationId xmlns:p14="http://schemas.microsoft.com/office/powerpoint/2010/main" val="37701049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142</a:t>
            </a:fld>
            <a:endParaRPr lang="en-US"/>
          </a:p>
        </p:txBody>
      </p:sp>
    </p:spTree>
    <p:extLst>
      <p:ext uri="{BB962C8B-B14F-4D97-AF65-F5344CB8AC3E}">
        <p14:creationId xmlns:p14="http://schemas.microsoft.com/office/powerpoint/2010/main" val="41800955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143</a:t>
            </a:fld>
            <a:endParaRPr lang="en-US"/>
          </a:p>
        </p:txBody>
      </p:sp>
    </p:spTree>
    <p:extLst>
      <p:ext uri="{BB962C8B-B14F-4D97-AF65-F5344CB8AC3E}">
        <p14:creationId xmlns:p14="http://schemas.microsoft.com/office/powerpoint/2010/main" val="25391620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144</a:t>
            </a:fld>
            <a:endParaRPr lang="en-US"/>
          </a:p>
        </p:txBody>
      </p:sp>
    </p:spTree>
    <p:extLst>
      <p:ext uri="{BB962C8B-B14F-4D97-AF65-F5344CB8AC3E}">
        <p14:creationId xmlns:p14="http://schemas.microsoft.com/office/powerpoint/2010/main" val="28570952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of end</a:t>
            </a:r>
            <a:r>
              <a:rPr lang="en-US" baseline="0" dirty="0"/>
              <a:t> devices that are connected to internet are expected to rise above 50+ billion by 2020.</a:t>
            </a:r>
          </a:p>
          <a:p>
            <a:endParaRPr lang="en-US" baseline="0" dirty="0"/>
          </a:p>
          <a:p>
            <a:r>
              <a:rPr lang="en-US" sz="1200" b="0" i="0" kern="1200" dirty="0">
                <a:solidFill>
                  <a:schemeClr val="tx1"/>
                </a:solidFill>
                <a:effectLst/>
                <a:latin typeface="+mn-lt"/>
                <a:ea typeface="+mn-ea"/>
                <a:cs typeface="+mn-cs"/>
              </a:rPr>
              <a:t>cloud computing architectures won’t be able to handle the demand of the Internet of things</a:t>
            </a:r>
            <a:endParaRPr lang="en-US" baseline="0" dirty="0"/>
          </a:p>
          <a:p>
            <a:r>
              <a:rPr lang="en-US" baseline="0" dirty="0"/>
              <a:t>So only cloud is not the optimal solution to handle this massive explosion.</a:t>
            </a:r>
          </a:p>
          <a:p>
            <a:endParaRPr lang="en-US" baseline="0" dirty="0"/>
          </a:p>
          <a:p>
            <a:r>
              <a:rPr lang="en-US" baseline="0" dirty="0"/>
              <a:t>Fog is needed in between to optimize – need for an interplay of cloud and fog.</a:t>
            </a:r>
            <a:endParaRPr lang="en-US" dirty="0"/>
          </a:p>
        </p:txBody>
      </p:sp>
      <p:sp>
        <p:nvSpPr>
          <p:cNvPr id="4" name="Slide Number Placeholder 3"/>
          <p:cNvSpPr>
            <a:spLocks noGrp="1"/>
          </p:cNvSpPr>
          <p:nvPr>
            <p:ph type="sldNum" sz="quarter" idx="10"/>
          </p:nvPr>
        </p:nvSpPr>
        <p:spPr/>
        <p:txBody>
          <a:bodyPr/>
          <a:lstStyle/>
          <a:p>
            <a:fld id="{AB3F366F-555C-4BAA-B341-32B8211F8E78}" type="slidenum">
              <a:rPr lang="en-US" smtClean="0"/>
              <a:t>145</a:t>
            </a:fld>
            <a:endParaRPr lang="en-US"/>
          </a:p>
        </p:txBody>
      </p:sp>
    </p:spTree>
    <p:extLst>
      <p:ext uri="{BB962C8B-B14F-4D97-AF65-F5344CB8AC3E}">
        <p14:creationId xmlns:p14="http://schemas.microsoft.com/office/powerpoint/2010/main" val="39857784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371600" y="763588"/>
            <a:ext cx="5029200" cy="37719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42931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C54A31D-1259-4612-9933-B300F922EA0F}" type="datetimeFigureOut">
              <a:rPr lang="en-US" smtClean="0"/>
              <a:pPr/>
              <a:t>10/18/2022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3E851A-CDDD-4EE2-828A-415F2A3611AF}"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C54A31D-1259-4612-9933-B300F922EA0F}" type="datetimeFigureOut">
              <a:rPr lang="en-US" smtClean="0"/>
              <a:pPr/>
              <a:t>10/18/2022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3E851A-CDDD-4EE2-828A-415F2A3611AF}"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C54A31D-1259-4612-9933-B300F922EA0F}" type="datetimeFigureOut">
              <a:rPr lang="en-US" smtClean="0"/>
              <a:pPr/>
              <a:t>10/18/2022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3E851A-CDDD-4EE2-828A-415F2A3611AF}"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47700" y="330200"/>
            <a:ext cx="7543800" cy="927483"/>
          </a:xfrm>
          <a:prstGeom prst="rect">
            <a:avLst/>
          </a:prstGeom>
          <a:effectLst>
            <a:outerShdw blurRad="50800" dist="38100" dir="2700000" algn="tl" rotWithShape="0">
              <a:prstClr val="black">
                <a:alpha val="40000"/>
              </a:prstClr>
            </a:outerShdw>
          </a:effectLst>
        </p:spPr>
        <p:txBody>
          <a:bodyPr lIns="0" tIns="0" rIns="0" bIns="0" anchor="ctr" anchorCtr="0"/>
          <a:lstStyle>
            <a:lvl1pPr algn="l">
              <a:lnSpc>
                <a:spcPts val="2600"/>
              </a:lnSpc>
              <a:defRPr sz="2800" b="1">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647700" y="1402081"/>
            <a:ext cx="7543800" cy="4749804"/>
          </a:xfrm>
          <a:prstGeom prst="rect">
            <a:avLst/>
          </a:prstGeom>
        </p:spPr>
        <p:txBody>
          <a:bodyPr/>
          <a:lstStyle>
            <a:lvl1pPr marL="342900" indent="-342900">
              <a:lnSpc>
                <a:spcPts val="3000"/>
              </a:lnSpc>
              <a:spcBef>
                <a:spcPts val="300"/>
              </a:spcBef>
              <a:buClr>
                <a:srgbClr val="0067B1"/>
              </a:buClr>
              <a:buSzPct val="70000"/>
              <a:buFont typeface="Lucida Grande"/>
              <a:buChar char="◆"/>
              <a:defRPr sz="2400">
                <a:solidFill>
                  <a:srgbClr val="0067B1"/>
                </a:solidFill>
                <a:latin typeface="+mn-lt"/>
                <a:cs typeface="Arial"/>
              </a:defRPr>
            </a:lvl1pPr>
            <a:lvl2pPr>
              <a:lnSpc>
                <a:spcPts val="2300"/>
              </a:lnSpc>
              <a:spcBef>
                <a:spcPts val="300"/>
              </a:spcBef>
              <a:defRPr sz="2000">
                <a:solidFill>
                  <a:srgbClr val="0067B1"/>
                </a:solidFill>
                <a:latin typeface="+mn-lt"/>
                <a:cs typeface="Arial"/>
              </a:defRPr>
            </a:lvl2pPr>
            <a:lvl3pPr marL="1143000" indent="-228600">
              <a:lnSpc>
                <a:spcPts val="2300"/>
              </a:lnSpc>
              <a:spcBef>
                <a:spcPts val="300"/>
              </a:spcBef>
              <a:buClr>
                <a:srgbClr val="0067B1"/>
              </a:buClr>
              <a:buSzPct val="90000"/>
              <a:buFont typeface="Wingdings" charset="2"/>
              <a:buChar char="§"/>
              <a:defRPr sz="1800">
                <a:solidFill>
                  <a:srgbClr val="0067B1"/>
                </a:solidFill>
                <a:latin typeface="+mn-lt"/>
                <a:cs typeface="Arial"/>
              </a:defRPr>
            </a:lvl3pPr>
            <a:lvl4pPr>
              <a:lnSpc>
                <a:spcPts val="2300"/>
              </a:lnSpc>
              <a:spcBef>
                <a:spcPts val="300"/>
              </a:spcBef>
              <a:defRPr sz="1600">
                <a:solidFill>
                  <a:srgbClr val="0067B1"/>
                </a:solidFill>
                <a:latin typeface="+mn-lt"/>
                <a:cs typeface="Arial"/>
              </a:defRPr>
            </a:lvl4pPr>
            <a:lvl5pPr marL="2057400" indent="-228600">
              <a:lnSpc>
                <a:spcPts val="2300"/>
              </a:lnSpc>
              <a:spcBef>
                <a:spcPts val="300"/>
              </a:spcBef>
              <a:buClr>
                <a:srgbClr val="0067B1"/>
              </a:buClr>
              <a:buFont typeface="Arial"/>
              <a:buChar char="•"/>
              <a:defRPr sz="1400">
                <a:solidFill>
                  <a:srgbClr val="0067B1"/>
                </a:solidFill>
                <a:latin typeface="+mn-lt"/>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8634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6364" y="265363"/>
            <a:ext cx="7671036" cy="644276"/>
          </a:xfrm>
        </p:spPr>
        <p:txBody>
          <a:bodyPr lIns="0" tIns="0" rIns="0" bIns="0" anchor="b" anchorCtr="0">
            <a:noAutofit/>
          </a:bodyPr>
          <a:lstStyle>
            <a:lvl1pPr>
              <a:defRPr sz="2000">
                <a:solidFill>
                  <a:srgbClr val="CC0000"/>
                </a:solidFill>
              </a:defRPr>
            </a:lvl1pPr>
          </a:lstStyle>
          <a:p>
            <a:r>
              <a:rPr lang="en-US" dirty="0"/>
              <a:t>Click To Edit Master Title Style</a:t>
            </a:r>
          </a:p>
        </p:txBody>
      </p:sp>
      <p:sp>
        <p:nvSpPr>
          <p:cNvPr id="3" name="Content Placeholder 2"/>
          <p:cNvSpPr>
            <a:spLocks noGrp="1"/>
          </p:cNvSpPr>
          <p:nvPr>
            <p:ph idx="1"/>
          </p:nvPr>
        </p:nvSpPr>
        <p:spPr>
          <a:xfrm>
            <a:off x="738012" y="1260479"/>
            <a:ext cx="7669390" cy="4818540"/>
          </a:xfrm>
        </p:spPr>
        <p:txBody>
          <a:bodyPr lIns="0" tIns="0" rIns="0" bIns="0" numCol="2" spcCol="365733">
            <a:normAutofit/>
          </a:bodyPr>
          <a:lstStyle>
            <a:lvl1pPr marL="0" indent="0">
              <a:spcBef>
                <a:spcPts val="600"/>
              </a:spcBef>
              <a:spcAft>
                <a:spcPts val="600"/>
              </a:spcAft>
              <a:buFont typeface="Wingdings" charset="2"/>
              <a:buNone/>
              <a:defRPr sz="1800">
                <a:solidFill>
                  <a:srgbClr val="484E53"/>
                </a:solidFill>
              </a:defRPr>
            </a:lvl1pPr>
            <a:lvl2pPr marL="225407" indent="-225407">
              <a:spcBef>
                <a:spcPts val="600"/>
              </a:spcBef>
              <a:spcAft>
                <a:spcPts val="600"/>
              </a:spcAft>
              <a:buClr>
                <a:srgbClr val="BC0811"/>
              </a:buClr>
              <a:buFont typeface="Wingdings" charset="2"/>
              <a:buChar char="§"/>
              <a:defRPr sz="1600">
                <a:solidFill>
                  <a:srgbClr val="7F7F7F"/>
                </a:solidFill>
              </a:defRPr>
            </a:lvl2pPr>
            <a:lvl3pPr marL="225407" indent="-225407">
              <a:spcBef>
                <a:spcPts val="600"/>
              </a:spcBef>
              <a:spcAft>
                <a:spcPts val="600"/>
              </a:spcAft>
              <a:buClr>
                <a:srgbClr val="BC0811"/>
              </a:buClr>
              <a:buFont typeface="Wingdings" charset="2"/>
              <a:buChar char="§"/>
              <a:defRPr sz="1600">
                <a:solidFill>
                  <a:srgbClr val="7F7F7F"/>
                </a:solidFill>
              </a:defRPr>
            </a:lvl3pPr>
            <a:lvl4pPr marL="225407" indent="-225407">
              <a:spcBef>
                <a:spcPts val="600"/>
              </a:spcBef>
              <a:spcAft>
                <a:spcPts val="600"/>
              </a:spcAft>
              <a:buClr>
                <a:srgbClr val="BC0811"/>
              </a:buClr>
              <a:buFont typeface="Wingdings" charset="2"/>
              <a:buChar char="§"/>
              <a:defRPr sz="1600">
                <a:solidFill>
                  <a:srgbClr val="7F7F7F"/>
                </a:solidFill>
              </a:defRPr>
            </a:lvl4pPr>
            <a:lvl5pPr marL="225407" indent="-225407">
              <a:spcBef>
                <a:spcPts val="600"/>
              </a:spcBef>
              <a:spcAft>
                <a:spcPts val="600"/>
              </a:spcAft>
              <a:buClr>
                <a:srgbClr val="BC0811"/>
              </a:buClr>
              <a:buFont typeface="Wingdings" charset="2"/>
              <a:buChar char="§"/>
              <a:defRPr sz="1600">
                <a:solidFill>
                  <a:srgbClr val="7F7F7F"/>
                </a:solidFill>
              </a:defRPr>
            </a:lvl5pPr>
          </a:lstStyle>
          <a:p>
            <a:pPr lvl="0"/>
            <a:r>
              <a:rPr lang="en-US" dirty="0"/>
              <a:t>Click to edit Master text styles</a:t>
            </a:r>
          </a:p>
        </p:txBody>
      </p:sp>
      <p:cxnSp>
        <p:nvCxnSpPr>
          <p:cNvPr id="9" name="Straight Connector 8"/>
          <p:cNvCxnSpPr/>
          <p:nvPr userDrawn="1"/>
        </p:nvCxnSpPr>
        <p:spPr>
          <a:xfrm>
            <a:off x="730908" y="1028239"/>
            <a:ext cx="7676494" cy="0"/>
          </a:xfrm>
          <a:prstGeom prst="line">
            <a:avLst/>
          </a:prstGeom>
          <a:ln w="38100" cmpd="sng">
            <a:solidFill>
              <a:srgbClr val="CC0000"/>
            </a:solidFill>
          </a:ln>
          <a:effectLst/>
        </p:spPr>
        <p:style>
          <a:lnRef idx="2">
            <a:schemeClr val="accent1"/>
          </a:lnRef>
          <a:fillRef idx="0">
            <a:schemeClr val="accent1"/>
          </a:fillRef>
          <a:effectRef idx="1">
            <a:schemeClr val="accent1"/>
          </a:effectRef>
          <a:fontRef idx="minor">
            <a:schemeClr val="tx1"/>
          </a:fontRef>
        </p:style>
      </p:cxnSp>
      <p:sp>
        <p:nvSpPr>
          <p:cNvPr id="11" name="Footer Placeholder 4"/>
          <p:cNvSpPr>
            <a:spLocks noGrp="1"/>
          </p:cNvSpPr>
          <p:nvPr>
            <p:ph type="ftr" sz="quarter" idx="11"/>
          </p:nvPr>
        </p:nvSpPr>
        <p:spPr>
          <a:xfrm>
            <a:off x="456261" y="6437831"/>
            <a:ext cx="3747445" cy="252431"/>
          </a:xfrm>
          <a:prstGeom prst="rect">
            <a:avLst/>
          </a:prstGeom>
        </p:spPr>
        <p:txBody>
          <a:bodyPr lIns="0" tIns="0" rIns="0" bIns="0"/>
          <a:lstStyle>
            <a:lvl1pPr algn="l">
              <a:defRPr sz="700"/>
            </a:lvl1pPr>
          </a:lstStyle>
          <a:p>
            <a:r>
              <a:rPr lang="pl-PL" dirty="0"/>
              <a:t>| CDW — </a:t>
            </a:r>
            <a:r>
              <a:rPr lang="pl-PL" dirty="0" err="1"/>
              <a:t>Proprietary</a:t>
            </a:r>
            <a:r>
              <a:rPr lang="pl-PL" dirty="0"/>
              <a:t> and </a:t>
            </a:r>
            <a:r>
              <a:rPr lang="pl-PL" dirty="0" err="1"/>
              <a:t>Confidential</a:t>
            </a:r>
            <a:r>
              <a:rPr lang="pl-PL" dirty="0"/>
              <a:t>. </a:t>
            </a:r>
            <a:r>
              <a:rPr lang="pl-PL" dirty="0" err="1"/>
              <a:t>Copying</a:t>
            </a:r>
            <a:r>
              <a:rPr lang="pl-PL" dirty="0"/>
              <a:t> </a:t>
            </a:r>
            <a:r>
              <a:rPr lang="pl-PL" dirty="0" err="1"/>
              <a:t>Restricted</a:t>
            </a:r>
            <a:r>
              <a:rPr lang="pl-PL" dirty="0"/>
              <a:t>.</a:t>
            </a:r>
            <a:endParaRPr lang="en-US" dirty="0"/>
          </a:p>
        </p:txBody>
      </p:sp>
      <p:sp>
        <p:nvSpPr>
          <p:cNvPr id="12" name="Slide Number Placeholder 5"/>
          <p:cNvSpPr>
            <a:spLocks noGrp="1"/>
          </p:cNvSpPr>
          <p:nvPr>
            <p:ph type="sldNum" sz="quarter" idx="12"/>
          </p:nvPr>
        </p:nvSpPr>
        <p:spPr>
          <a:xfrm>
            <a:off x="170759" y="6437831"/>
            <a:ext cx="232986" cy="252431"/>
          </a:xfrm>
          <a:prstGeom prst="rect">
            <a:avLst/>
          </a:prstGeom>
        </p:spPr>
        <p:txBody>
          <a:bodyPr lIns="0" tIns="0" rIns="0" bIns="0"/>
          <a:lstStyle>
            <a:lvl1pPr algn="ctr">
              <a:defRPr sz="700"/>
            </a:lvl1pPr>
          </a:lstStyle>
          <a:p>
            <a:fld id="{5CF913C8-17C4-FB4D-9EC3-D615C3C027F0}" type="slidenum">
              <a:rPr lang="en-US" smtClean="0"/>
              <a:pPr/>
              <a:t>‹#›</a:t>
            </a:fld>
            <a:endParaRPr lang="en-US" dirty="0"/>
          </a:p>
        </p:txBody>
      </p:sp>
    </p:spTree>
    <p:extLst>
      <p:ext uri="{BB962C8B-B14F-4D97-AF65-F5344CB8AC3E}">
        <p14:creationId xmlns:p14="http://schemas.microsoft.com/office/powerpoint/2010/main" val="3857456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8EBB168-63DF-6A2A-FD0D-B25A6D720C17}"/>
              </a:ext>
            </a:extLst>
          </p:cNvPr>
          <p:cNvPicPr>
            <a:picLocks noChangeAspect="1"/>
          </p:cNvPicPr>
          <p:nvPr userDrawn="1"/>
        </p:nvPicPr>
        <p:blipFill>
          <a:blip r:embed="rId2"/>
          <a:stretch>
            <a:fillRect/>
          </a:stretch>
        </p:blipFill>
        <p:spPr>
          <a:xfrm>
            <a:off x="4771571" y="2996337"/>
            <a:ext cx="4372429" cy="3885334"/>
          </a:xfrm>
          <a:prstGeom prst="rect">
            <a:avLst/>
          </a:prstGeom>
        </p:spPr>
      </p:pic>
      <p:pic>
        <p:nvPicPr>
          <p:cNvPr id="2" name="Picture 1">
            <a:extLst>
              <a:ext uri="{FF2B5EF4-FFF2-40B4-BE49-F238E27FC236}">
                <a16:creationId xmlns:a16="http://schemas.microsoft.com/office/drawing/2014/main" id="{3676C7E9-E4C3-F4FF-11BF-E31EB2EF5DF2}"/>
              </a:ext>
            </a:extLst>
          </p:cNvPr>
          <p:cNvPicPr>
            <a:picLocks noChangeAspect="1"/>
          </p:cNvPicPr>
          <p:nvPr userDrawn="1"/>
        </p:nvPicPr>
        <p:blipFill>
          <a:blip r:embed="rId3"/>
          <a:stretch>
            <a:fillRect/>
          </a:stretch>
        </p:blipFill>
        <p:spPr>
          <a:xfrm>
            <a:off x="3760741" y="757119"/>
            <a:ext cx="1622519" cy="1792498"/>
          </a:xfrm>
          <a:prstGeom prst="rect">
            <a:avLst/>
          </a:prstGeom>
        </p:spPr>
      </p:pic>
      <p:grpSp>
        <p:nvGrpSpPr>
          <p:cNvPr id="3" name="Group 2">
            <a:extLst>
              <a:ext uri="{FF2B5EF4-FFF2-40B4-BE49-F238E27FC236}">
                <a16:creationId xmlns:a16="http://schemas.microsoft.com/office/drawing/2014/main" id="{B8B200C2-9A20-62AC-5C2C-88A9625DF5E2}"/>
              </a:ext>
            </a:extLst>
          </p:cNvPr>
          <p:cNvGrpSpPr/>
          <p:nvPr userDrawn="1"/>
        </p:nvGrpSpPr>
        <p:grpSpPr>
          <a:xfrm>
            <a:off x="429117" y="2818050"/>
            <a:ext cx="8285766" cy="1566038"/>
            <a:chOff x="686588" y="3817089"/>
            <a:chExt cx="13257225" cy="1879246"/>
          </a:xfrm>
        </p:grpSpPr>
        <p:grpSp>
          <p:nvGrpSpPr>
            <p:cNvPr id="5" name="Group 4">
              <a:extLst>
                <a:ext uri="{FF2B5EF4-FFF2-40B4-BE49-F238E27FC236}">
                  <a16:creationId xmlns:a16="http://schemas.microsoft.com/office/drawing/2014/main" id="{85F48C6B-232C-FD95-F955-C30FD9A25254}"/>
                </a:ext>
              </a:extLst>
            </p:cNvPr>
            <p:cNvGrpSpPr/>
            <p:nvPr userDrawn="1"/>
          </p:nvGrpSpPr>
          <p:grpSpPr>
            <a:xfrm>
              <a:off x="686588" y="3817089"/>
              <a:ext cx="13257225" cy="1879246"/>
              <a:chOff x="777752" y="3817089"/>
              <a:chExt cx="13257225" cy="1879246"/>
            </a:xfrm>
          </p:grpSpPr>
          <p:sp>
            <p:nvSpPr>
              <p:cNvPr id="8" name="TextBox 7">
                <a:extLst>
                  <a:ext uri="{FF2B5EF4-FFF2-40B4-BE49-F238E27FC236}">
                    <a16:creationId xmlns:a16="http://schemas.microsoft.com/office/drawing/2014/main" id="{0FC3866D-098A-697E-E000-CDAEAC110DBA}"/>
                  </a:ext>
                </a:extLst>
              </p:cNvPr>
              <p:cNvSpPr txBox="1"/>
              <p:nvPr userDrawn="1"/>
            </p:nvSpPr>
            <p:spPr>
              <a:xfrm>
                <a:off x="777752" y="3817089"/>
                <a:ext cx="13257225" cy="803297"/>
              </a:xfrm>
              <a:prstGeom prst="rect">
                <a:avLst/>
              </a:prstGeom>
              <a:noFill/>
            </p:spPr>
            <p:txBody>
              <a:bodyPr wrap="square">
                <a:spAutoFit/>
              </a:bodyPr>
              <a:lstStyle/>
              <a:p>
                <a:pPr algn="ctr"/>
                <a:r>
                  <a:rPr lang="en-IN" sz="3750" b="1" i="0" u="none" strike="noStrike" baseline="0" dirty="0">
                    <a:solidFill>
                      <a:schemeClr val="tx1"/>
                    </a:solidFill>
                    <a:latin typeface="Poppins" pitchFamily="2" charset="77"/>
                    <a:cs typeface="Poppins" pitchFamily="2" charset="77"/>
                  </a:rPr>
                  <a:t> Az COMMUNITY</a:t>
                </a:r>
                <a:endParaRPr lang="en-IN" sz="14938" b="1" dirty="0">
                  <a:solidFill>
                    <a:schemeClr val="tx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5B9A006F-B8E0-6E70-A3EA-B32BE1776BEE}"/>
                  </a:ext>
                </a:extLst>
              </p:cNvPr>
              <p:cNvSpPr txBox="1"/>
              <p:nvPr userDrawn="1"/>
            </p:nvSpPr>
            <p:spPr>
              <a:xfrm>
                <a:off x="3234249" y="4739150"/>
                <a:ext cx="8344230" cy="433964"/>
              </a:xfrm>
              <a:prstGeom prst="rect">
                <a:avLst/>
              </a:prstGeom>
              <a:noFill/>
            </p:spPr>
            <p:txBody>
              <a:bodyPr wrap="square">
                <a:spAutoFit/>
              </a:bodyPr>
              <a:lstStyle/>
              <a:p>
                <a:pPr algn="ctr"/>
                <a:r>
                  <a:rPr lang="en-IN" sz="1750" b="0" i="0" u="none" strike="noStrike" baseline="0" dirty="0">
                    <a:solidFill>
                      <a:schemeClr val="tx1"/>
                    </a:solidFill>
                    <a:latin typeface="Poppins" pitchFamily="2" charset="77"/>
                    <a:cs typeface="Poppins" pitchFamily="2" charset="77"/>
                  </a:rPr>
                  <a:t>Conference 2022</a:t>
                </a:r>
                <a:endParaRPr lang="en-US" sz="1750" b="0" i="1" dirty="0">
                  <a:solidFill>
                    <a:schemeClr val="tx1"/>
                  </a:solidFill>
                  <a:latin typeface="Poppins" pitchFamily="2" charset="77"/>
                  <a:cs typeface="Poppins" pitchFamily="2" charset="77"/>
                </a:endParaRPr>
              </a:p>
            </p:txBody>
          </p:sp>
          <p:sp>
            <p:nvSpPr>
              <p:cNvPr id="12" name="TextBox 11">
                <a:extLst>
                  <a:ext uri="{FF2B5EF4-FFF2-40B4-BE49-F238E27FC236}">
                    <a16:creationId xmlns:a16="http://schemas.microsoft.com/office/drawing/2014/main" id="{BE5077D1-984D-57AF-6E03-035ECF9F9418}"/>
                  </a:ext>
                </a:extLst>
              </p:cNvPr>
              <p:cNvSpPr txBox="1"/>
              <p:nvPr userDrawn="1"/>
            </p:nvSpPr>
            <p:spPr>
              <a:xfrm>
                <a:off x="3234249" y="5354703"/>
                <a:ext cx="8344230" cy="341632"/>
              </a:xfrm>
              <a:prstGeom prst="rect">
                <a:avLst/>
              </a:prstGeom>
              <a:noFill/>
            </p:spPr>
            <p:txBody>
              <a:bodyPr wrap="square">
                <a:spAutoFit/>
              </a:bodyPr>
              <a:lstStyle/>
              <a:p>
                <a:pPr algn="ctr"/>
                <a:r>
                  <a:rPr lang="en-IN" sz="1250" b="0" i="0" u="none" strike="noStrike" baseline="0" dirty="0">
                    <a:solidFill>
                      <a:schemeClr val="tx1"/>
                    </a:solidFill>
                    <a:latin typeface="Poppins Light" pitchFamily="2" charset="77"/>
                    <a:cs typeface="Poppins Light" pitchFamily="2" charset="77"/>
                  </a:rPr>
                  <a:t>Asia’s Largest Azure Community Conference</a:t>
                </a:r>
                <a:endParaRPr lang="en-US" sz="1250" b="0" i="0" dirty="0">
                  <a:solidFill>
                    <a:schemeClr val="tx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A9D49B73-252F-4DEF-129A-424FE66E75CC}"/>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BDCEC3-F110-7DCA-5D75-F5A42867A066}"/>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F8D579D5-F805-AAE5-016E-41B126A7C16C}"/>
              </a:ext>
            </a:extLst>
          </p:cNvPr>
          <p:cNvSpPr txBox="1"/>
          <p:nvPr userDrawn="1"/>
        </p:nvSpPr>
        <p:spPr>
          <a:xfrm>
            <a:off x="250667" y="6361571"/>
            <a:ext cx="1244341" cy="246221"/>
          </a:xfrm>
          <a:prstGeom prst="rect">
            <a:avLst/>
          </a:prstGeom>
          <a:noFill/>
        </p:spPr>
        <p:txBody>
          <a:bodyPr wrap="square">
            <a:spAutoFit/>
          </a:bodyPr>
          <a:lstStyle/>
          <a:p>
            <a:r>
              <a:rPr lang="en-IN" sz="1000" b="0" i="0" u="none" strike="noStrike" baseline="0" dirty="0">
                <a:solidFill>
                  <a:schemeClr val="tx1"/>
                </a:solidFill>
                <a:latin typeface="Poppins" pitchFamily="2" charset="77"/>
                <a:cs typeface="Poppins" pitchFamily="2" charset="77"/>
              </a:rPr>
              <a:t>#AzConfDev</a:t>
            </a:r>
            <a:endParaRPr lang="en-IN" sz="10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816986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1B822-EEFB-2720-6198-0819CB08840D}"/>
              </a:ext>
            </a:extLst>
          </p:cNvPr>
          <p:cNvPicPr>
            <a:picLocks noChangeAspect="1"/>
          </p:cNvPicPr>
          <p:nvPr userDrawn="1"/>
        </p:nvPicPr>
        <p:blipFill>
          <a:blip r:embed="rId2"/>
          <a:stretch>
            <a:fillRect/>
          </a:stretch>
        </p:blipFill>
        <p:spPr>
          <a:xfrm>
            <a:off x="4771571" y="2996337"/>
            <a:ext cx="4372429" cy="3885334"/>
          </a:xfrm>
          <a:prstGeom prst="rect">
            <a:avLst/>
          </a:prstGeom>
        </p:spPr>
      </p:pic>
      <p:sp>
        <p:nvSpPr>
          <p:cNvPr id="35" name="Title 1"/>
          <p:cNvSpPr>
            <a:spLocks noGrp="1"/>
          </p:cNvSpPr>
          <p:nvPr>
            <p:ph type="title" hasCustomPrompt="1"/>
          </p:nvPr>
        </p:nvSpPr>
        <p:spPr>
          <a:xfrm>
            <a:off x="3907570" y="2926644"/>
            <a:ext cx="4294297" cy="421206"/>
          </a:xfrm>
          <a:prstGeom prst="rect">
            <a:avLst/>
          </a:prstGeom>
          <a:noFill/>
        </p:spPr>
        <p:txBody>
          <a:bodyPr wrap="square" lIns="0" tIns="0" rIns="0" bIns="0" anchor="b" anchorCtr="0">
            <a:spAutoFit/>
          </a:bodyPr>
          <a:lstStyle>
            <a:lvl1pPr>
              <a:defRPr sz="2700" spc="-38" baseline="0">
                <a:solidFill>
                  <a:srgbClr val="08023F"/>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3907570" y="3750391"/>
            <a:ext cx="3429000" cy="230832"/>
          </a:xfrm>
          <a:prstGeom prst="rect">
            <a:avLst/>
          </a:prstGeom>
          <a:noFill/>
        </p:spPr>
        <p:txBody>
          <a:bodyPr wrap="square" lIns="0" tIns="0" rIns="0" bIns="0">
            <a:spAutoFit/>
          </a:bodyPr>
          <a:lstStyle>
            <a:lvl1pPr marL="0" indent="0">
              <a:spcBef>
                <a:spcPts val="0"/>
              </a:spcBef>
              <a:buNone/>
              <a:defRPr sz="15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1837290" y="2043885"/>
            <a:ext cx="1955948" cy="2607931"/>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9455342" y="6224772"/>
            <a:ext cx="1136546" cy="32455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3907570" y="3504604"/>
            <a:ext cx="3691976" cy="29678"/>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98166" tIns="49083" rIns="98166" bIns="49083" rtlCol="0" anchor="ctr"/>
          <a:lstStyle/>
          <a:p>
            <a:pPr algn="ctr"/>
            <a:endParaRPr lang="en-IN" sz="1125">
              <a:solidFill>
                <a:srgbClr val="9BF00B"/>
              </a:solidFill>
            </a:endParaRPr>
          </a:p>
        </p:txBody>
      </p:sp>
      <p:pic>
        <p:nvPicPr>
          <p:cNvPr id="3" name="Picture 2">
            <a:extLst>
              <a:ext uri="{FF2B5EF4-FFF2-40B4-BE49-F238E27FC236}">
                <a16:creationId xmlns:a16="http://schemas.microsoft.com/office/drawing/2014/main" id="{482FC026-AB71-1100-6845-AE77E0FBCC4A}"/>
              </a:ext>
            </a:extLst>
          </p:cNvPr>
          <p:cNvPicPr>
            <a:picLocks noChangeAspect="1"/>
          </p:cNvPicPr>
          <p:nvPr userDrawn="1"/>
        </p:nvPicPr>
        <p:blipFill>
          <a:blip r:embed="rId4"/>
          <a:stretch>
            <a:fillRect/>
          </a:stretch>
        </p:blipFill>
        <p:spPr>
          <a:xfrm>
            <a:off x="7900147" y="-33617"/>
            <a:ext cx="1036498" cy="1688188"/>
          </a:xfrm>
          <a:prstGeom prst="rect">
            <a:avLst/>
          </a:prstGeom>
        </p:spPr>
      </p:pic>
      <p:sp>
        <p:nvSpPr>
          <p:cNvPr id="5" name="TextBox 4">
            <a:extLst>
              <a:ext uri="{FF2B5EF4-FFF2-40B4-BE49-F238E27FC236}">
                <a16:creationId xmlns:a16="http://schemas.microsoft.com/office/drawing/2014/main" id="{76E71516-673D-D9FB-D2DE-7C7CE5B0E293}"/>
              </a:ext>
            </a:extLst>
          </p:cNvPr>
          <p:cNvSpPr txBox="1"/>
          <p:nvPr userDrawn="1"/>
        </p:nvSpPr>
        <p:spPr>
          <a:xfrm>
            <a:off x="250667" y="6361571"/>
            <a:ext cx="1244341" cy="246221"/>
          </a:xfrm>
          <a:prstGeom prst="rect">
            <a:avLst/>
          </a:prstGeom>
          <a:noFill/>
        </p:spPr>
        <p:txBody>
          <a:bodyPr wrap="square">
            <a:spAutoFit/>
          </a:bodyPr>
          <a:lstStyle/>
          <a:p>
            <a:r>
              <a:rPr lang="en-IN" sz="1000" b="0" i="0" u="none" strike="noStrike" baseline="0" dirty="0">
                <a:solidFill>
                  <a:schemeClr val="tx1"/>
                </a:solidFill>
                <a:latin typeface="Poppins" pitchFamily="2" charset="77"/>
                <a:cs typeface="Poppins" pitchFamily="2" charset="77"/>
              </a:rPr>
              <a:t>#AzConfDev</a:t>
            </a:r>
            <a:endParaRPr lang="en-IN" sz="10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549095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0E24D-511E-5968-1763-177E9E1C9CA0}"/>
              </a:ext>
            </a:extLst>
          </p:cNvPr>
          <p:cNvPicPr>
            <a:picLocks noChangeAspect="1"/>
          </p:cNvPicPr>
          <p:nvPr userDrawn="1"/>
        </p:nvPicPr>
        <p:blipFill>
          <a:blip r:embed="rId2"/>
          <a:stretch>
            <a:fillRect/>
          </a:stretch>
        </p:blipFill>
        <p:spPr>
          <a:xfrm>
            <a:off x="4771571" y="2996337"/>
            <a:ext cx="4372429" cy="3885334"/>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9455342" y="6224772"/>
            <a:ext cx="1136546" cy="32455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1364488" y="2971607"/>
            <a:ext cx="6858000" cy="421206"/>
          </a:xfrm>
          <a:prstGeom prst="rect">
            <a:avLst/>
          </a:prstGeom>
          <a:noFill/>
        </p:spPr>
        <p:txBody>
          <a:bodyPr lIns="0" tIns="0" rIns="0" bIns="0" anchor="b" anchorCtr="0">
            <a:spAutoFit/>
          </a:bodyPr>
          <a:lstStyle>
            <a:lvl1pPr>
              <a:defRPr sz="2700" spc="-38" baseline="0">
                <a:solidFill>
                  <a:srgbClr val="08023F"/>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1364488" y="3821438"/>
            <a:ext cx="6858000" cy="230832"/>
          </a:xfrm>
          <a:prstGeom prst="rect">
            <a:avLst/>
          </a:prstGeom>
          <a:noFill/>
        </p:spPr>
        <p:txBody>
          <a:bodyPr wrap="square" lIns="0" tIns="0" rIns="0" bIns="0">
            <a:spAutoFit/>
          </a:bodyPr>
          <a:lstStyle>
            <a:lvl1pPr marL="0" indent="0">
              <a:spcBef>
                <a:spcPts val="0"/>
              </a:spcBef>
              <a:buNone/>
              <a:defRPr sz="1500" spc="0" baseline="0">
                <a:solidFill>
                  <a:srgbClr val="08023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6049C1C0-996D-182B-6EC3-D264E1CA90C0}"/>
              </a:ext>
            </a:extLst>
          </p:cNvPr>
          <p:cNvPicPr>
            <a:picLocks noChangeAspect="1"/>
          </p:cNvPicPr>
          <p:nvPr userDrawn="1"/>
        </p:nvPicPr>
        <p:blipFill>
          <a:blip r:embed="rId4"/>
          <a:stretch>
            <a:fillRect/>
          </a:stretch>
        </p:blipFill>
        <p:spPr>
          <a:xfrm>
            <a:off x="7900147" y="-33617"/>
            <a:ext cx="1036498" cy="1688188"/>
          </a:xfrm>
          <a:prstGeom prst="rect">
            <a:avLst/>
          </a:prstGeom>
        </p:spPr>
      </p:pic>
      <p:sp>
        <p:nvSpPr>
          <p:cNvPr id="4" name="TextBox 3">
            <a:extLst>
              <a:ext uri="{FF2B5EF4-FFF2-40B4-BE49-F238E27FC236}">
                <a16:creationId xmlns:a16="http://schemas.microsoft.com/office/drawing/2014/main" id="{5A80008A-C231-0137-22EA-A1688558EEF5}"/>
              </a:ext>
            </a:extLst>
          </p:cNvPr>
          <p:cNvSpPr txBox="1"/>
          <p:nvPr userDrawn="1"/>
        </p:nvSpPr>
        <p:spPr>
          <a:xfrm>
            <a:off x="250667" y="6361571"/>
            <a:ext cx="1244341" cy="246221"/>
          </a:xfrm>
          <a:prstGeom prst="rect">
            <a:avLst/>
          </a:prstGeom>
          <a:noFill/>
        </p:spPr>
        <p:txBody>
          <a:bodyPr wrap="square">
            <a:spAutoFit/>
          </a:bodyPr>
          <a:lstStyle/>
          <a:p>
            <a:r>
              <a:rPr lang="en-IN" sz="1000" b="0" i="0" u="none" strike="noStrike" baseline="0" dirty="0">
                <a:solidFill>
                  <a:schemeClr val="tx1"/>
                </a:solidFill>
                <a:latin typeface="Poppins" pitchFamily="2" charset="77"/>
                <a:cs typeface="Poppins" pitchFamily="2" charset="77"/>
              </a:rPr>
              <a:t>#AzConfDev</a:t>
            </a:r>
            <a:endParaRPr lang="en-IN" sz="10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785288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500144" y="763014"/>
            <a:ext cx="2020579" cy="373949"/>
          </a:xfrm>
          <a:prstGeom prst="rect">
            <a:avLst/>
          </a:prstGeom>
          <a:noFill/>
        </p:spPr>
        <p:txBody>
          <a:bodyPr wrap="square" lIns="0" tIns="0" rIns="0" bIns="0" anchor="b" anchorCtr="0">
            <a:spAutoFit/>
          </a:bodyPr>
          <a:lstStyle>
            <a:lvl1pPr algn="l" defTabSz="699556" rtl="0" eaLnBrk="1" latinLnBrk="0" hangingPunct="1">
              <a:lnSpc>
                <a:spcPct val="90000"/>
              </a:lnSpc>
              <a:spcBef>
                <a:spcPct val="0"/>
              </a:spcBef>
              <a:buNone/>
              <a:defRPr lang="en-US" sz="2700" b="0" kern="1200" cap="none" spc="-38" baseline="0" dirty="0">
                <a:ln w="3175">
                  <a:noFill/>
                </a:ln>
                <a:solidFill>
                  <a:srgbClr val="08023F"/>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731989" y="1808551"/>
            <a:ext cx="6858000" cy="2308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15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AEECA080-AAEE-044D-DBBF-87373C688126}"/>
              </a:ext>
            </a:extLst>
          </p:cNvPr>
          <p:cNvPicPr>
            <a:picLocks noChangeAspect="1"/>
          </p:cNvPicPr>
          <p:nvPr userDrawn="1"/>
        </p:nvPicPr>
        <p:blipFill>
          <a:blip r:embed="rId2"/>
          <a:stretch>
            <a:fillRect/>
          </a:stretch>
        </p:blipFill>
        <p:spPr>
          <a:xfrm>
            <a:off x="7900147" y="-33617"/>
            <a:ext cx="1036498" cy="1688188"/>
          </a:xfrm>
          <a:prstGeom prst="rect">
            <a:avLst/>
          </a:prstGeom>
        </p:spPr>
      </p:pic>
      <p:sp>
        <p:nvSpPr>
          <p:cNvPr id="5" name="TextBox 4">
            <a:extLst>
              <a:ext uri="{FF2B5EF4-FFF2-40B4-BE49-F238E27FC236}">
                <a16:creationId xmlns:a16="http://schemas.microsoft.com/office/drawing/2014/main" id="{3D4FEBDC-D193-AE5D-4DD5-A0E6D35ED633}"/>
              </a:ext>
            </a:extLst>
          </p:cNvPr>
          <p:cNvSpPr txBox="1"/>
          <p:nvPr userDrawn="1"/>
        </p:nvSpPr>
        <p:spPr>
          <a:xfrm>
            <a:off x="250667" y="6361571"/>
            <a:ext cx="1244341" cy="246221"/>
          </a:xfrm>
          <a:prstGeom prst="rect">
            <a:avLst/>
          </a:prstGeom>
          <a:noFill/>
        </p:spPr>
        <p:txBody>
          <a:bodyPr wrap="square">
            <a:spAutoFit/>
          </a:bodyPr>
          <a:lstStyle/>
          <a:p>
            <a:r>
              <a:rPr lang="en-IN" sz="1000" b="0" i="0" u="none" strike="noStrike" baseline="0" dirty="0">
                <a:solidFill>
                  <a:schemeClr val="tx1"/>
                </a:solidFill>
                <a:latin typeface="Poppins" pitchFamily="2" charset="77"/>
                <a:cs typeface="Poppins" pitchFamily="2" charset="77"/>
              </a:rPr>
              <a:t>#AzConfDev</a:t>
            </a:r>
            <a:endParaRPr lang="en-IN" sz="10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801959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7E4AD-5E40-7B9E-EF6B-51E9C3CF6AAA}"/>
              </a:ext>
            </a:extLst>
          </p:cNvPr>
          <p:cNvPicPr>
            <a:picLocks noChangeAspect="1"/>
          </p:cNvPicPr>
          <p:nvPr userDrawn="1"/>
        </p:nvPicPr>
        <p:blipFill>
          <a:blip r:embed="rId2"/>
          <a:stretch>
            <a:fillRect/>
          </a:stretch>
        </p:blipFill>
        <p:spPr>
          <a:xfrm>
            <a:off x="7900147" y="-33617"/>
            <a:ext cx="1036498" cy="1688188"/>
          </a:xfrm>
          <a:prstGeom prst="rect">
            <a:avLst/>
          </a:prstGeom>
        </p:spPr>
      </p:pic>
      <p:sp>
        <p:nvSpPr>
          <p:cNvPr id="3" name="TextBox 2">
            <a:extLst>
              <a:ext uri="{FF2B5EF4-FFF2-40B4-BE49-F238E27FC236}">
                <a16:creationId xmlns:a16="http://schemas.microsoft.com/office/drawing/2014/main" id="{8901C681-4913-FBC0-A76C-8214176716AC}"/>
              </a:ext>
            </a:extLst>
          </p:cNvPr>
          <p:cNvSpPr txBox="1"/>
          <p:nvPr userDrawn="1"/>
        </p:nvSpPr>
        <p:spPr>
          <a:xfrm>
            <a:off x="250667" y="6361571"/>
            <a:ext cx="1244341" cy="246221"/>
          </a:xfrm>
          <a:prstGeom prst="rect">
            <a:avLst/>
          </a:prstGeom>
          <a:noFill/>
        </p:spPr>
        <p:txBody>
          <a:bodyPr wrap="square">
            <a:spAutoFit/>
          </a:bodyPr>
          <a:lstStyle/>
          <a:p>
            <a:r>
              <a:rPr lang="en-IN" sz="1000" b="0" i="0" u="none" strike="noStrike" baseline="0" dirty="0">
                <a:solidFill>
                  <a:schemeClr val="tx1"/>
                </a:solidFill>
                <a:latin typeface="Poppins" pitchFamily="2" charset="77"/>
                <a:cs typeface="Poppins" pitchFamily="2" charset="77"/>
              </a:rPr>
              <a:t>#AzConfDev</a:t>
            </a:r>
            <a:endParaRPr lang="en-IN" sz="10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84132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2933-547A-2601-63DB-A0630CFD226C}"/>
              </a:ext>
            </a:extLst>
          </p:cNvPr>
          <p:cNvPicPr>
            <a:picLocks noChangeAspect="1"/>
          </p:cNvPicPr>
          <p:nvPr userDrawn="1"/>
        </p:nvPicPr>
        <p:blipFill>
          <a:blip r:embed="rId2"/>
          <a:stretch>
            <a:fillRect/>
          </a:stretch>
        </p:blipFill>
        <p:spPr>
          <a:xfrm>
            <a:off x="4771571" y="2996337"/>
            <a:ext cx="4372429" cy="3885334"/>
          </a:xfrm>
          <a:prstGeom prst="rect">
            <a:avLst/>
          </a:prstGeom>
        </p:spPr>
      </p:pic>
      <p:sp>
        <p:nvSpPr>
          <p:cNvPr id="15" name="Title 1"/>
          <p:cNvSpPr>
            <a:spLocks noGrp="1"/>
          </p:cNvSpPr>
          <p:nvPr>
            <p:ph type="title" hasCustomPrompt="1"/>
          </p:nvPr>
        </p:nvSpPr>
        <p:spPr>
          <a:xfrm>
            <a:off x="438912" y="3157872"/>
            <a:ext cx="6858000" cy="373949"/>
          </a:xfrm>
          <a:prstGeom prst="rect">
            <a:avLst/>
          </a:prstGeom>
          <a:noFill/>
        </p:spPr>
        <p:txBody>
          <a:bodyPr lIns="0" tIns="0" rIns="0" bIns="0" anchor="b" anchorCtr="0">
            <a:spAutoFit/>
          </a:bodyPr>
          <a:lstStyle>
            <a:lvl1pPr algn="l" defTabSz="699556" rtl="0" eaLnBrk="1" latinLnBrk="0" hangingPunct="1">
              <a:lnSpc>
                <a:spcPct val="90000"/>
              </a:lnSpc>
              <a:spcBef>
                <a:spcPct val="0"/>
              </a:spcBef>
              <a:buNone/>
              <a:defRPr lang="en-US" sz="2700" b="0" kern="1200" cap="none" spc="-38" baseline="0" dirty="0">
                <a:ln w="3175">
                  <a:noFill/>
                </a:ln>
                <a:solidFill>
                  <a:srgbClr val="08023F"/>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438912" y="3977320"/>
            <a:ext cx="6858000" cy="2308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15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385E5DB-DF49-C0C0-7902-A579C9F2E46A}"/>
              </a:ext>
            </a:extLst>
          </p:cNvPr>
          <p:cNvPicPr>
            <a:picLocks noChangeAspect="1"/>
          </p:cNvPicPr>
          <p:nvPr userDrawn="1"/>
        </p:nvPicPr>
        <p:blipFill>
          <a:blip r:embed="rId3"/>
          <a:stretch>
            <a:fillRect/>
          </a:stretch>
        </p:blipFill>
        <p:spPr>
          <a:xfrm>
            <a:off x="7900147" y="-33617"/>
            <a:ext cx="1036498" cy="1688188"/>
          </a:xfrm>
          <a:prstGeom prst="rect">
            <a:avLst/>
          </a:prstGeom>
        </p:spPr>
      </p:pic>
      <p:sp>
        <p:nvSpPr>
          <p:cNvPr id="4" name="TextBox 3">
            <a:extLst>
              <a:ext uri="{FF2B5EF4-FFF2-40B4-BE49-F238E27FC236}">
                <a16:creationId xmlns:a16="http://schemas.microsoft.com/office/drawing/2014/main" id="{800C1EF1-BA09-2053-5B24-5D032FE5B748}"/>
              </a:ext>
            </a:extLst>
          </p:cNvPr>
          <p:cNvSpPr txBox="1"/>
          <p:nvPr userDrawn="1"/>
        </p:nvSpPr>
        <p:spPr>
          <a:xfrm>
            <a:off x="250667" y="6361571"/>
            <a:ext cx="1244341" cy="246221"/>
          </a:xfrm>
          <a:prstGeom prst="rect">
            <a:avLst/>
          </a:prstGeom>
          <a:noFill/>
        </p:spPr>
        <p:txBody>
          <a:bodyPr wrap="square">
            <a:spAutoFit/>
          </a:bodyPr>
          <a:lstStyle/>
          <a:p>
            <a:r>
              <a:rPr lang="en-IN" sz="1000" b="0" i="0" u="none" strike="noStrike" baseline="0" dirty="0">
                <a:solidFill>
                  <a:schemeClr val="tx1"/>
                </a:solidFill>
                <a:latin typeface="Poppins" pitchFamily="2" charset="77"/>
                <a:cs typeface="Poppins" pitchFamily="2" charset="77"/>
              </a:rPr>
              <a:t>#AzConfDev</a:t>
            </a:r>
            <a:endParaRPr lang="en-IN" sz="10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67302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C54A31D-1259-4612-9933-B300F922EA0F}" type="datetimeFigureOut">
              <a:rPr lang="en-US" smtClean="0"/>
              <a:pPr/>
              <a:t>10/18/2022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3E851A-CDDD-4EE2-828A-415F2A3611AF}"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4771571" y="2996337"/>
            <a:ext cx="4372429" cy="3885334"/>
          </a:xfrm>
          <a:prstGeom prst="rect">
            <a:avLst/>
          </a:prstGeom>
        </p:spPr>
      </p:pic>
      <p:sp>
        <p:nvSpPr>
          <p:cNvPr id="4" name="TextBox 3">
            <a:extLst>
              <a:ext uri="{FF2B5EF4-FFF2-40B4-BE49-F238E27FC236}">
                <a16:creationId xmlns:a16="http://schemas.microsoft.com/office/drawing/2014/main" id="{E58448FC-5B40-176D-4D3F-3198A67043BC}"/>
              </a:ext>
            </a:extLst>
          </p:cNvPr>
          <p:cNvSpPr txBox="1"/>
          <p:nvPr userDrawn="1"/>
        </p:nvSpPr>
        <p:spPr>
          <a:xfrm>
            <a:off x="250667" y="6361571"/>
            <a:ext cx="1244341" cy="246221"/>
          </a:xfrm>
          <a:prstGeom prst="rect">
            <a:avLst/>
          </a:prstGeom>
          <a:noFill/>
        </p:spPr>
        <p:txBody>
          <a:bodyPr wrap="square">
            <a:spAutoFit/>
          </a:bodyPr>
          <a:lstStyle/>
          <a:p>
            <a:r>
              <a:rPr lang="en-IN" sz="1000" b="0" i="0" u="none" strike="noStrike" baseline="0" dirty="0">
                <a:solidFill>
                  <a:schemeClr val="tx1"/>
                </a:solidFill>
                <a:latin typeface="Poppins" pitchFamily="2" charset="77"/>
                <a:cs typeface="Poppins" pitchFamily="2" charset="77"/>
              </a:rPr>
              <a:t>#AzConfDev</a:t>
            </a:r>
            <a:endParaRPr lang="en-IN" sz="1000" b="0" dirty="0">
              <a:solidFill>
                <a:schemeClr val="tx1"/>
              </a:solidFill>
              <a:latin typeface="Poppins" pitchFamily="2" charset="77"/>
              <a:cs typeface="Poppins" pitchFamily="2" charset="77"/>
            </a:endParaRPr>
          </a:p>
        </p:txBody>
      </p:sp>
      <p:sp>
        <p:nvSpPr>
          <p:cNvPr id="15" name="Title 1"/>
          <p:cNvSpPr>
            <a:spLocks noGrp="1"/>
          </p:cNvSpPr>
          <p:nvPr>
            <p:ph type="title" hasCustomPrompt="1"/>
          </p:nvPr>
        </p:nvSpPr>
        <p:spPr>
          <a:xfrm>
            <a:off x="3604671" y="3175085"/>
            <a:ext cx="1934659" cy="761747"/>
          </a:xfrm>
          <a:prstGeom prst="rect">
            <a:avLst/>
          </a:prstGeom>
          <a:noFill/>
        </p:spPr>
        <p:txBody>
          <a:bodyPr wrap="square" lIns="0" tIns="0" rIns="0" bIns="0" anchor="b" anchorCtr="0">
            <a:spAutoFit/>
          </a:bodyPr>
          <a:lstStyle>
            <a:lvl1pPr algn="l" defTabSz="699556" rtl="0" eaLnBrk="1" latinLnBrk="0" hangingPunct="1">
              <a:lnSpc>
                <a:spcPct val="90000"/>
              </a:lnSpc>
              <a:spcBef>
                <a:spcPct val="0"/>
              </a:spcBef>
              <a:buNone/>
              <a:defRPr lang="en-US" sz="5500" b="0" kern="1200" cap="none" spc="-38" baseline="0" dirty="0">
                <a:ln w="3175">
                  <a:noFill/>
                </a:ln>
                <a:solidFill>
                  <a:srgbClr val="08023F"/>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B2BD898-8C1A-EFEC-EE0B-7DB43AE9F8CF}"/>
              </a:ext>
            </a:extLst>
          </p:cNvPr>
          <p:cNvPicPr>
            <a:picLocks noChangeAspect="1"/>
          </p:cNvPicPr>
          <p:nvPr userDrawn="1"/>
        </p:nvPicPr>
        <p:blipFill>
          <a:blip r:embed="rId3"/>
          <a:stretch>
            <a:fillRect/>
          </a:stretch>
        </p:blipFill>
        <p:spPr>
          <a:xfrm>
            <a:off x="7900147" y="-33617"/>
            <a:ext cx="1036498" cy="1688188"/>
          </a:xfrm>
          <a:prstGeom prst="rect">
            <a:avLst/>
          </a:prstGeom>
        </p:spPr>
      </p:pic>
    </p:spTree>
    <p:extLst>
      <p:ext uri="{BB962C8B-B14F-4D97-AF65-F5344CB8AC3E}">
        <p14:creationId xmlns:p14="http://schemas.microsoft.com/office/powerpoint/2010/main" val="2604295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3E642DD-3064-485E-76C7-1F54A660752F}"/>
              </a:ext>
            </a:extLst>
          </p:cNvPr>
          <p:cNvSpPr txBox="1"/>
          <p:nvPr userDrawn="1"/>
        </p:nvSpPr>
        <p:spPr>
          <a:xfrm>
            <a:off x="345917" y="6488571"/>
            <a:ext cx="1244341" cy="246221"/>
          </a:xfrm>
          <a:prstGeom prst="rect">
            <a:avLst/>
          </a:prstGeom>
          <a:noFill/>
        </p:spPr>
        <p:txBody>
          <a:bodyPr wrap="square">
            <a:spAutoFit/>
          </a:bodyPr>
          <a:lstStyle/>
          <a:p>
            <a:r>
              <a:rPr lang="en-IN" sz="1000" b="0" i="0" u="none" strike="noStrike" baseline="0" dirty="0">
                <a:solidFill>
                  <a:schemeClr val="tx1"/>
                </a:solidFill>
                <a:latin typeface="Poppins" pitchFamily="2" charset="77"/>
                <a:cs typeface="Poppins" pitchFamily="2" charset="77"/>
              </a:rPr>
              <a:t>#AzConfDev</a:t>
            </a:r>
            <a:endParaRPr lang="en-IN" sz="1000" b="0" dirty="0">
              <a:solidFill>
                <a:schemeClr val="tx1"/>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500144" y="730734"/>
            <a:ext cx="2928856" cy="373949"/>
          </a:xfrm>
          <a:prstGeom prst="rect">
            <a:avLst/>
          </a:prstGeom>
          <a:noFill/>
        </p:spPr>
        <p:txBody>
          <a:bodyPr wrap="square" lIns="0" tIns="0" rIns="0" bIns="0" anchor="b" anchorCtr="0">
            <a:spAutoFit/>
          </a:bodyPr>
          <a:lstStyle>
            <a:lvl1pPr algn="l" defTabSz="699556" rtl="0" eaLnBrk="1" latinLnBrk="0" hangingPunct="1">
              <a:lnSpc>
                <a:spcPct val="90000"/>
              </a:lnSpc>
              <a:spcBef>
                <a:spcPct val="0"/>
              </a:spcBef>
              <a:buNone/>
              <a:defRPr lang="en-US" sz="2700" b="0" kern="1200" cap="none" spc="-38" baseline="0" dirty="0">
                <a:ln w="3175">
                  <a:noFill/>
                </a:ln>
                <a:solidFill>
                  <a:srgbClr val="08023F"/>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500144" y="3344788"/>
            <a:ext cx="3056786" cy="246221"/>
          </a:xfrm>
          <a:noFill/>
        </p:spPr>
        <p:txBody>
          <a:bodyPr wrap="square" lIns="0" tIns="0" rIns="0" bIns="0">
            <a:spAutoFit/>
          </a:bodyPr>
          <a:lstStyle>
            <a:lvl1pPr marL="0" indent="0">
              <a:spcBef>
                <a:spcPts val="0"/>
              </a:spcBef>
              <a:buNone/>
              <a:defRPr sz="12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500144" y="3668446"/>
            <a:ext cx="3056786" cy="215444"/>
          </a:xfrm>
          <a:noFill/>
        </p:spPr>
        <p:txBody>
          <a:bodyPr wrap="square" lIns="0" tIns="0" rIns="0" bIns="0">
            <a:spAutoFit/>
          </a:bodyPr>
          <a:lstStyle>
            <a:lvl1pPr marL="0" indent="0">
              <a:spcBef>
                <a:spcPts val="0"/>
              </a:spcBef>
              <a:buNone/>
              <a:defRPr sz="105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500144" y="4165358"/>
            <a:ext cx="3056786" cy="246221"/>
          </a:xfrm>
          <a:noFill/>
        </p:spPr>
        <p:txBody>
          <a:bodyPr wrap="square" lIns="0" tIns="0" rIns="0" bIns="0">
            <a:spAutoFit/>
          </a:bodyPr>
          <a:lstStyle>
            <a:lvl1pPr marL="0" indent="0">
              <a:spcBef>
                <a:spcPts val="0"/>
              </a:spcBef>
              <a:buNone/>
              <a:defRPr sz="12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500144" y="4473136"/>
            <a:ext cx="3056786" cy="215444"/>
          </a:xfrm>
          <a:noFill/>
        </p:spPr>
        <p:txBody>
          <a:bodyPr wrap="square" lIns="0" tIns="0" rIns="0" bIns="0">
            <a:spAutoFit/>
          </a:bodyPr>
          <a:lstStyle>
            <a:lvl1pPr marL="0" indent="0">
              <a:spcBef>
                <a:spcPts val="0"/>
              </a:spcBef>
              <a:buNone/>
              <a:defRPr sz="105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7" name="Text Placeholder 16">
            <a:extLst>
              <a:ext uri="{FF2B5EF4-FFF2-40B4-BE49-F238E27FC236}">
                <a16:creationId xmlns:a16="http://schemas.microsoft.com/office/drawing/2014/main" id="{544298FB-4D19-41BA-A056-1EB0429A64C2}"/>
              </a:ext>
            </a:extLst>
          </p:cNvPr>
          <p:cNvSpPr>
            <a:spLocks noGrp="1"/>
          </p:cNvSpPr>
          <p:nvPr>
            <p:ph type="body" sz="quarter" idx="19" hasCustomPrompt="1"/>
          </p:nvPr>
        </p:nvSpPr>
        <p:spPr>
          <a:xfrm>
            <a:off x="500144" y="2162387"/>
            <a:ext cx="2956762" cy="389249"/>
          </a:xfrm>
          <a:prstGeom prst="rect">
            <a:avLst/>
          </a:prstGeom>
        </p:spPr>
        <p:txBody>
          <a:bodyPr/>
          <a:lstStyle>
            <a:lvl1pPr>
              <a:defRPr sz="2063" b="1" i="0">
                <a:solidFill>
                  <a:srgbClr val="08023F"/>
                </a:solidFill>
              </a:defRPr>
            </a:lvl1pPr>
          </a:lstStyle>
          <a:p>
            <a:r>
              <a:rPr lang="en-US" dirty="0">
                <a:solidFill>
                  <a:srgbClr val="08023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69C3FAF8-3116-923F-1EEF-20DB3F85F479}"/>
              </a:ext>
            </a:extLst>
          </p:cNvPr>
          <p:cNvPicPr>
            <a:picLocks noChangeAspect="1"/>
          </p:cNvPicPr>
          <p:nvPr userDrawn="1"/>
        </p:nvPicPr>
        <p:blipFill>
          <a:blip r:embed="rId2"/>
          <a:stretch>
            <a:fillRect/>
          </a:stretch>
        </p:blipFill>
        <p:spPr>
          <a:xfrm>
            <a:off x="7900147" y="-33617"/>
            <a:ext cx="1036498" cy="1688188"/>
          </a:xfrm>
          <a:prstGeom prst="rect">
            <a:avLst/>
          </a:prstGeom>
        </p:spPr>
      </p:pic>
      <p:sp>
        <p:nvSpPr>
          <p:cNvPr id="5" name="TextBox 4">
            <a:extLst>
              <a:ext uri="{FF2B5EF4-FFF2-40B4-BE49-F238E27FC236}">
                <a16:creationId xmlns:a16="http://schemas.microsoft.com/office/drawing/2014/main" id="{9C0507F0-86DB-9EB6-A672-C24403E518F8}"/>
              </a:ext>
            </a:extLst>
          </p:cNvPr>
          <p:cNvSpPr txBox="1"/>
          <p:nvPr userDrawn="1"/>
        </p:nvSpPr>
        <p:spPr>
          <a:xfrm>
            <a:off x="250667" y="6361571"/>
            <a:ext cx="1244341" cy="246221"/>
          </a:xfrm>
          <a:prstGeom prst="rect">
            <a:avLst/>
          </a:prstGeom>
          <a:noFill/>
        </p:spPr>
        <p:txBody>
          <a:bodyPr wrap="square">
            <a:spAutoFit/>
          </a:bodyPr>
          <a:lstStyle/>
          <a:p>
            <a:r>
              <a:rPr lang="en-IN" sz="1000" b="0" i="0" u="none" strike="noStrike" baseline="0" dirty="0">
                <a:solidFill>
                  <a:schemeClr val="bg1"/>
                </a:solidFill>
                <a:latin typeface="Poppins" pitchFamily="2" charset="77"/>
                <a:cs typeface="Poppins" pitchFamily="2" charset="77"/>
              </a:rPr>
              <a:t>#AzConfDev</a:t>
            </a:r>
            <a:endParaRPr lang="en-IN" sz="1000" b="0" dirty="0">
              <a:latin typeface="Poppins" pitchFamily="2" charset="77"/>
              <a:cs typeface="Poppins" pitchFamily="2" charset="77"/>
            </a:endParaRPr>
          </a:p>
        </p:txBody>
      </p:sp>
      <p:pic>
        <p:nvPicPr>
          <p:cNvPr id="8" name="Picture 7">
            <a:extLst>
              <a:ext uri="{FF2B5EF4-FFF2-40B4-BE49-F238E27FC236}">
                <a16:creationId xmlns:a16="http://schemas.microsoft.com/office/drawing/2014/main" id="{5839C542-8226-D379-3603-62DB9CE3338B}"/>
              </a:ext>
            </a:extLst>
          </p:cNvPr>
          <p:cNvPicPr>
            <a:picLocks noChangeAspect="1"/>
          </p:cNvPicPr>
          <p:nvPr userDrawn="1"/>
        </p:nvPicPr>
        <p:blipFill>
          <a:blip r:embed="rId3"/>
          <a:stretch>
            <a:fillRect/>
          </a:stretch>
        </p:blipFill>
        <p:spPr>
          <a:xfrm>
            <a:off x="3337719" y="2185459"/>
            <a:ext cx="2468563" cy="2487083"/>
          </a:xfrm>
          <a:prstGeom prst="rect">
            <a:avLst/>
          </a:prstGeom>
        </p:spPr>
      </p:pic>
      <p:pic>
        <p:nvPicPr>
          <p:cNvPr id="18" name="Picture 17">
            <a:extLst>
              <a:ext uri="{FF2B5EF4-FFF2-40B4-BE49-F238E27FC236}">
                <a16:creationId xmlns:a16="http://schemas.microsoft.com/office/drawing/2014/main" id="{AEC3409D-5A13-B030-03A4-99AD4A61BD94}"/>
              </a:ext>
            </a:extLst>
          </p:cNvPr>
          <p:cNvPicPr>
            <a:picLocks noChangeAspect="1"/>
          </p:cNvPicPr>
          <p:nvPr userDrawn="1"/>
        </p:nvPicPr>
        <p:blipFill>
          <a:blip r:embed="rId4"/>
          <a:stretch>
            <a:fillRect/>
          </a:stretch>
        </p:blipFill>
        <p:spPr>
          <a:xfrm>
            <a:off x="4771571" y="2996337"/>
            <a:ext cx="4372429" cy="3885334"/>
          </a:xfrm>
          <a:prstGeom prst="rect">
            <a:avLst/>
          </a:prstGeom>
        </p:spPr>
      </p:pic>
    </p:spTree>
    <p:extLst>
      <p:ext uri="{BB962C8B-B14F-4D97-AF65-F5344CB8AC3E}">
        <p14:creationId xmlns:p14="http://schemas.microsoft.com/office/powerpoint/2010/main" val="195787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54A31D-1259-4612-9933-B300F922EA0F}" type="datetimeFigureOut">
              <a:rPr lang="en-US" smtClean="0"/>
              <a:pPr/>
              <a:t>10/18/2022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3E851A-CDDD-4EE2-828A-415F2A3611AF}"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C54A31D-1259-4612-9933-B300F922EA0F}" type="datetimeFigureOut">
              <a:rPr lang="en-US" smtClean="0"/>
              <a:pPr/>
              <a:t>10/18/2022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3E851A-CDDD-4EE2-828A-415F2A3611AF}"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C54A31D-1259-4612-9933-B300F922EA0F}" type="datetimeFigureOut">
              <a:rPr lang="en-US" smtClean="0"/>
              <a:pPr/>
              <a:t>10/18/2022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93E851A-CDDD-4EE2-828A-415F2A3611AF}"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C54A31D-1259-4612-9933-B300F922EA0F}" type="datetimeFigureOut">
              <a:rPr lang="en-US" smtClean="0"/>
              <a:pPr/>
              <a:t>10/18/2022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93E851A-CDDD-4EE2-828A-415F2A3611AF}"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4A31D-1259-4612-9933-B300F922EA0F}" type="datetimeFigureOut">
              <a:rPr lang="en-US" smtClean="0"/>
              <a:pPr/>
              <a:t>10/18/2022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93E851A-CDDD-4EE2-828A-415F2A3611AF}"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54A31D-1259-4612-9933-B300F922EA0F}" type="datetimeFigureOut">
              <a:rPr lang="en-US" smtClean="0"/>
              <a:pPr/>
              <a:t>10/18/2022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3E851A-CDDD-4EE2-828A-415F2A3611AF}"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54A31D-1259-4612-9933-B300F922EA0F}" type="datetimeFigureOut">
              <a:rPr lang="en-US" smtClean="0"/>
              <a:pPr/>
              <a:t>10/18/2022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3E851A-CDDD-4EE2-828A-415F2A3611AF}"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4A31D-1259-4612-9933-B300F922EA0F}" type="datetimeFigureOut">
              <a:rPr lang="en-US" smtClean="0"/>
              <a:pPr/>
              <a:t>10/18/2022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3E851A-CDDD-4EE2-828A-415F2A3611AF}"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1" r:id="rId12"/>
    <p:sldLayoutId id="214748367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9144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438912"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26"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219456"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26"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4546246" y="6962016"/>
            <a:ext cx="4595468" cy="707383"/>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571478"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525"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571478" rtl="0" eaLnBrk="1" fontAlgn="auto" latinLnBrk="0" hangingPunct="1">
                  <a:lnSpc>
                    <a:spcPct val="100000"/>
                  </a:lnSpc>
                  <a:spcBef>
                    <a:spcPts val="0"/>
                  </a:spcBef>
                  <a:spcAft>
                    <a:spcPts val="0"/>
                  </a:spcAft>
                  <a:buClrTx/>
                  <a:buSzTx/>
                  <a:buFontTx/>
                  <a:buNone/>
                  <a:tabLst/>
                  <a:defRPr/>
                </a:pPr>
                <a:r>
                  <a:rPr kumimoji="0" lang="cs-CZ" sz="525"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525"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525"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525"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525"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525"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66672" marR="0" lvl="0" indent="0" algn="l" defTabSz="571478"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a:bodyPr>
              <a:lstStyle/>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cs-CZ" sz="525"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525"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525"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cs-CZ"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00000"/>
                  </a:lnSpc>
                  <a:spcBef>
                    <a:spcPts val="0"/>
                  </a:spcBef>
                  <a:spcAft>
                    <a:spcPts val="0"/>
                  </a:spcAft>
                  <a:buClrTx/>
                  <a:buSzTx/>
                  <a:buFontTx/>
                  <a:buNone/>
                  <a:tabLst/>
                  <a:defRPr/>
                </a:pPr>
                <a:endParaRPr kumimoji="0" lang="cs-CZ"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a:bodyPr>
              <a:lstStyle/>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cs-CZ" sz="525"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525"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cs-CZ"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00000"/>
                  </a:lnSpc>
                  <a:spcBef>
                    <a:spcPts val="0"/>
                  </a:spcBef>
                  <a:spcAft>
                    <a:spcPts val="0"/>
                  </a:spcAft>
                  <a:buClrTx/>
                  <a:buSzTx/>
                  <a:buFontTx/>
                  <a:buNone/>
                  <a:tabLst/>
                  <a:defRPr/>
                </a:pPr>
                <a:endParaRPr kumimoji="0" lang="cs-CZ"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a:bodyPr>
              <a:lstStyle/>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525"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525"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a:bodyPr>
              <a:lstStyle/>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mr-IN" sz="525"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525"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a:bodyPr>
              <a:lstStyle/>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525"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525"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525"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525"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cs-CZ" sz="525"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00000"/>
                </a:lnSpc>
                <a:spcBef>
                  <a:spcPts val="0"/>
                </a:spcBef>
                <a:spcAft>
                  <a:spcPts val="0"/>
                </a:spcAft>
                <a:buClrTx/>
                <a:buSzTx/>
                <a:buFontTx/>
                <a:buNone/>
                <a:tabLst/>
                <a:defRPr/>
              </a:pPr>
              <a:r>
                <a:rPr kumimoji="0" lang="cs-CZ"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66672" marR="0" lvl="0" indent="0" algn="l" defTabSz="571478" rtl="0" eaLnBrk="1" fontAlgn="auto" latinLnBrk="0" hangingPunct="1">
                <a:lnSpc>
                  <a:spcPct val="11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1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66672" marR="0" lvl="0" indent="0" algn="l" defTabSz="571478" rtl="0" eaLnBrk="1" fontAlgn="auto" latinLnBrk="0" hangingPunct="1">
                <a:lnSpc>
                  <a:spcPct val="11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6672" marR="0" lvl="0" indent="0" algn="l" defTabSz="571478" rtl="0" eaLnBrk="1" fontAlgn="auto" latinLnBrk="0" hangingPunct="1">
                <a:lnSpc>
                  <a:spcPct val="110000"/>
                </a:lnSpc>
                <a:spcBef>
                  <a:spcPts val="0"/>
                </a:spcBef>
                <a:spcAft>
                  <a:spcPts val="0"/>
                </a:spcAft>
                <a:buClrTx/>
                <a:buSzTx/>
                <a:buFontTx/>
                <a:buNone/>
                <a:tabLst/>
                <a:defRPr/>
              </a:pPr>
              <a:br>
                <a:rPr kumimoji="0" lang="en-US" sz="525"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525"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9890975" y="5923499"/>
            <a:ext cx="1102263" cy="766739"/>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5715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5715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05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05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05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9893712" y="4772534"/>
            <a:ext cx="1102261" cy="76673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5715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571478"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571478"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571478"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571478"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05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05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05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9893528" y="3623768"/>
            <a:ext cx="1102262" cy="76673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5715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52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05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05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9896343" y="2475958"/>
            <a:ext cx="1102263" cy="766902"/>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52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5715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5715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05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9895068" y="1322558"/>
            <a:ext cx="1102264" cy="76945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5715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05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05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0058649" y="937712"/>
            <a:ext cx="453650" cy="96180"/>
          </a:xfrm>
          <a:prstGeom prst="rect">
            <a:avLst/>
          </a:prstGeom>
          <a:noFill/>
        </p:spPr>
        <p:txBody>
          <a:bodyPr wrap="none" lIns="0" tIns="0" rIns="0" bIns="0" rtlCol="0">
            <a:spAutoFit/>
          </a:bodyPr>
          <a:lstStyle/>
          <a:p>
            <a:pPr algn="l"/>
            <a:r>
              <a:rPr lang="en-US" sz="625"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9170465" y="1202237"/>
            <a:ext cx="864707" cy="769633"/>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5715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05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05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05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9218003" y="939620"/>
            <a:ext cx="496931" cy="96180"/>
          </a:xfrm>
          <a:prstGeom prst="rect">
            <a:avLst/>
          </a:prstGeom>
          <a:noFill/>
        </p:spPr>
        <p:txBody>
          <a:bodyPr wrap="none" lIns="0" tIns="0" rIns="0" bIns="0" rtlCol="0">
            <a:spAutoFit/>
          </a:bodyPr>
          <a:lstStyle/>
          <a:p>
            <a:pPr algn="l"/>
            <a:r>
              <a:rPr lang="en-US" sz="625"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9215541" y="2409254"/>
            <a:ext cx="766733"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28575" tIns="17145" rIns="28575" bIns="17145" rtlCol="0">
            <a:noAutofit/>
          </a:bodyPr>
          <a:lstStyle/>
          <a:p>
            <a:pPr marL="0" marR="0" lvl="0" indent="0" algn="l" defTabSz="571478"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9218003" y="2180038"/>
            <a:ext cx="466474" cy="96180"/>
          </a:xfrm>
          <a:prstGeom prst="rect">
            <a:avLst/>
          </a:prstGeom>
          <a:noFill/>
        </p:spPr>
        <p:txBody>
          <a:bodyPr wrap="none" lIns="0" tIns="0" rIns="0" bIns="0" rtlCol="0">
            <a:spAutoFit/>
          </a:bodyPr>
          <a:lstStyle/>
          <a:p>
            <a:pPr algn="l"/>
            <a:r>
              <a:rPr lang="en-US" sz="625"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9215802" y="2662438"/>
            <a:ext cx="766733"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28575" tIns="17145" rIns="28575" bIns="17145" rtlCol="0">
            <a:noAutofit/>
          </a:bodyPr>
          <a:lstStyle/>
          <a:p>
            <a:pPr marL="0" marR="0" lvl="0" indent="0" algn="l" defTabSz="571478"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17619744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Lst>
  <p:hf hdr="0" dt="0"/>
  <p:txStyles>
    <p:titleStyle>
      <a:lvl1pPr algn="l" defTabSz="699528" rtl="0" eaLnBrk="1" latinLnBrk="0" hangingPunct="1">
        <a:lnSpc>
          <a:spcPct val="110000"/>
        </a:lnSpc>
        <a:spcBef>
          <a:spcPct val="0"/>
        </a:spcBef>
        <a:spcAft>
          <a:spcPts val="750"/>
        </a:spcAft>
        <a:buNone/>
        <a:defRPr lang="en-US" sz="12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699528" rtl="0" eaLnBrk="1" fontAlgn="auto" latinLnBrk="0" hangingPunct="1">
        <a:lnSpc>
          <a:spcPct val="100000"/>
        </a:lnSpc>
        <a:spcBef>
          <a:spcPts val="0"/>
        </a:spcBef>
        <a:spcAft>
          <a:spcPts val="75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43" marR="0" indent="0" algn="l" defTabSz="699528" rtl="0" eaLnBrk="1" fontAlgn="auto" latinLnBrk="0" hangingPunct="1">
        <a:lnSpc>
          <a:spcPct val="100000"/>
        </a:lnSpc>
        <a:spcBef>
          <a:spcPts val="0"/>
        </a:spcBef>
        <a:spcAft>
          <a:spcPts val="75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2pPr>
      <a:lvl3pPr marL="342886" marR="0" indent="0" algn="l" defTabSz="699528" rtl="0" eaLnBrk="1" fontAlgn="auto" latinLnBrk="0" hangingPunct="1">
        <a:lnSpc>
          <a:spcPct val="100000"/>
        </a:lnSpc>
        <a:spcBef>
          <a:spcPts val="0"/>
        </a:spcBef>
        <a:spcAft>
          <a:spcPts val="750"/>
        </a:spcAft>
        <a:buClrTx/>
        <a:buSzPct val="90000"/>
        <a:buFont typeface="Wingdings" panose="05000000000000000000" pitchFamily="2" charset="2"/>
        <a:buNone/>
        <a:tabLst/>
        <a:defRPr sz="875" kern="1200" spc="0" baseline="0">
          <a:gradFill>
            <a:gsLst>
              <a:gs pos="1250">
                <a:schemeClr val="tx1"/>
              </a:gs>
              <a:gs pos="100000">
                <a:schemeClr val="tx1"/>
              </a:gs>
            </a:gsLst>
            <a:lin ang="5400000" scaled="0"/>
          </a:gradFill>
          <a:latin typeface="+mn-lt"/>
          <a:ea typeface="+mn-ea"/>
          <a:cs typeface="+mn-cs"/>
        </a:defRPr>
      </a:lvl3pPr>
      <a:lvl4pPr marL="632198" marR="0" indent="-135726" algn="l" defTabSz="69952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750" kern="1200" spc="0" baseline="0">
          <a:gradFill>
            <a:gsLst>
              <a:gs pos="1250">
                <a:schemeClr val="tx1"/>
              </a:gs>
              <a:gs pos="100000">
                <a:schemeClr val="tx1"/>
              </a:gs>
            </a:gsLst>
            <a:lin ang="5400000" scaled="0"/>
          </a:gradFill>
          <a:latin typeface="+mn-lt"/>
          <a:ea typeface="+mn-ea"/>
          <a:cs typeface="+mn-cs"/>
        </a:defRPr>
      </a:lvl4pPr>
      <a:lvl5pPr marL="767923" marR="0" indent="-126201" algn="l" defTabSz="69952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600" kern="1200" spc="0" baseline="0">
          <a:gradFill>
            <a:gsLst>
              <a:gs pos="1250">
                <a:schemeClr val="tx1"/>
              </a:gs>
              <a:gs pos="100000">
                <a:schemeClr val="tx1"/>
              </a:gs>
            </a:gsLst>
            <a:lin ang="5400000" scaled="0"/>
          </a:gradFill>
          <a:latin typeface="+mn-lt"/>
          <a:ea typeface="+mn-ea"/>
          <a:cs typeface="+mn-cs"/>
        </a:defRPr>
      </a:lvl5pPr>
      <a:lvl6pPr marL="1923703" indent="-174883" algn="l" defTabSz="69952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468" indent="-174883" algn="l" defTabSz="69952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233" indent="-174883" algn="l" defTabSz="69952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997" indent="-174883" algn="l" defTabSz="69952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28" rtl="0" eaLnBrk="1" latinLnBrk="0" hangingPunct="1">
        <a:defRPr sz="1350" kern="1200">
          <a:solidFill>
            <a:schemeClr val="tx1"/>
          </a:solidFill>
          <a:latin typeface="+mn-lt"/>
          <a:ea typeface="+mn-ea"/>
          <a:cs typeface="+mn-cs"/>
        </a:defRPr>
      </a:lvl1pPr>
      <a:lvl2pPr marL="349764" algn="l" defTabSz="699528" rtl="0" eaLnBrk="1" latinLnBrk="0" hangingPunct="1">
        <a:defRPr sz="1350" kern="1200">
          <a:solidFill>
            <a:schemeClr val="tx1"/>
          </a:solidFill>
          <a:latin typeface="+mn-lt"/>
          <a:ea typeface="+mn-ea"/>
          <a:cs typeface="+mn-cs"/>
        </a:defRPr>
      </a:lvl2pPr>
      <a:lvl3pPr marL="699528" algn="l" defTabSz="699528" rtl="0" eaLnBrk="1" latinLnBrk="0" hangingPunct="1">
        <a:defRPr sz="1350" kern="1200">
          <a:solidFill>
            <a:schemeClr val="tx1"/>
          </a:solidFill>
          <a:latin typeface="+mn-lt"/>
          <a:ea typeface="+mn-ea"/>
          <a:cs typeface="+mn-cs"/>
        </a:defRPr>
      </a:lvl3pPr>
      <a:lvl4pPr marL="1049293" algn="l" defTabSz="699528" rtl="0" eaLnBrk="1" latinLnBrk="0" hangingPunct="1">
        <a:defRPr sz="1350" kern="1200">
          <a:solidFill>
            <a:schemeClr val="tx1"/>
          </a:solidFill>
          <a:latin typeface="+mn-lt"/>
          <a:ea typeface="+mn-ea"/>
          <a:cs typeface="+mn-cs"/>
        </a:defRPr>
      </a:lvl4pPr>
      <a:lvl5pPr marL="1399058" algn="l" defTabSz="699528" rtl="0" eaLnBrk="1" latinLnBrk="0" hangingPunct="1">
        <a:defRPr sz="1350" kern="1200">
          <a:solidFill>
            <a:schemeClr val="tx1"/>
          </a:solidFill>
          <a:latin typeface="+mn-lt"/>
          <a:ea typeface="+mn-ea"/>
          <a:cs typeface="+mn-cs"/>
        </a:defRPr>
      </a:lvl5pPr>
      <a:lvl6pPr marL="1748823" algn="l" defTabSz="699528" rtl="0" eaLnBrk="1" latinLnBrk="0" hangingPunct="1">
        <a:defRPr sz="1350" kern="1200">
          <a:solidFill>
            <a:schemeClr val="tx1"/>
          </a:solidFill>
          <a:latin typeface="+mn-lt"/>
          <a:ea typeface="+mn-ea"/>
          <a:cs typeface="+mn-cs"/>
        </a:defRPr>
      </a:lvl6pPr>
      <a:lvl7pPr marL="2098586" algn="l" defTabSz="699528" rtl="0" eaLnBrk="1" latinLnBrk="0" hangingPunct="1">
        <a:defRPr sz="1350" kern="1200">
          <a:solidFill>
            <a:schemeClr val="tx1"/>
          </a:solidFill>
          <a:latin typeface="+mn-lt"/>
          <a:ea typeface="+mn-ea"/>
          <a:cs typeface="+mn-cs"/>
        </a:defRPr>
      </a:lvl7pPr>
      <a:lvl8pPr marL="2448349" algn="l" defTabSz="699528" rtl="0" eaLnBrk="1" latinLnBrk="0" hangingPunct="1">
        <a:defRPr sz="1350" kern="1200">
          <a:solidFill>
            <a:schemeClr val="tx1"/>
          </a:solidFill>
          <a:latin typeface="+mn-lt"/>
          <a:ea typeface="+mn-ea"/>
          <a:cs typeface="+mn-cs"/>
        </a:defRPr>
      </a:lvl8pPr>
      <a:lvl9pPr marL="2798115" algn="l" defTabSz="699528"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13.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8.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f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f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f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linkedin.com/in/amar-prusty-07913028/"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f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owasp.org/index.php/Authentication_Cheat_Sheet" TargetMode="External"/><Relationship Id="rId2" Type="http://schemas.openxmlformats.org/officeDocument/2006/relationships/hyperlink" Target="https://www.owasp.org/index.php/OWASP_Periodic_Table_of_Vulnerabilities#Generic_Application_Frameworks" TargetMode="External"/><Relationship Id="rId1" Type="http://schemas.openxmlformats.org/officeDocument/2006/relationships/slideLayout" Target="../slideLayouts/slideLayout2.xml"/><Relationship Id="rId4" Type="http://schemas.openxmlformats.org/officeDocument/2006/relationships/hyperlink" Target="https://www.owasp.org/index.php/OWASP_Mobile_Security_Project"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30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 name="Picture 2">
            <a:extLst>
              <a:ext uri="{FF2B5EF4-FFF2-40B4-BE49-F238E27FC236}">
                <a16:creationId xmlns:a16="http://schemas.microsoft.com/office/drawing/2014/main" id="{15D38F98-FD37-4688-AE89-FED383AD2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8391"/>
            <a:ext cx="9144000" cy="4324865"/>
          </a:xfrm>
          <a:prstGeom prst="rect">
            <a:avLst/>
          </a:prstGeom>
        </p:spPr>
      </p:pic>
    </p:spTree>
    <p:extLst>
      <p:ext uri="{BB962C8B-B14F-4D97-AF65-F5344CB8AC3E}">
        <p14:creationId xmlns:p14="http://schemas.microsoft.com/office/powerpoint/2010/main" val="38099234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STLS Key requirements, cont’d.</a:t>
            </a:r>
          </a:p>
        </p:txBody>
      </p:sp>
      <p:sp>
        <p:nvSpPr>
          <p:cNvPr id="3" name="Content Placeholder 2"/>
          <p:cNvSpPr>
            <a:spLocks noGrp="1"/>
          </p:cNvSpPr>
          <p:nvPr>
            <p:ph idx="1"/>
          </p:nvPr>
        </p:nvSpPr>
        <p:spPr/>
        <p:txBody>
          <a:bodyPr>
            <a:normAutofit fontScale="92500" lnSpcReduction="10000"/>
          </a:bodyPr>
          <a:lstStyle/>
          <a:p>
            <a:pPr marL="385763" indent="-385763">
              <a:buFont typeface="+mj-lt"/>
              <a:buAutoNum type="arabicPeriod" startAt="5"/>
            </a:pPr>
            <a:r>
              <a:rPr lang="en-US" dirty="0"/>
              <a:t>Consistency of a highly distributed system:- Need to be Consistent between the different aggregator points.</a:t>
            </a:r>
          </a:p>
          <a:p>
            <a:pPr marL="385763" indent="-385763">
              <a:buFont typeface="+mj-lt"/>
              <a:buAutoNum type="arabicPeriod" startAt="5"/>
            </a:pPr>
            <a:r>
              <a:rPr lang="en-US" dirty="0"/>
              <a:t>Multi-tenancy:- It must provide strict service guarantees all the time.</a:t>
            </a:r>
          </a:p>
          <a:p>
            <a:pPr marL="385763" indent="-385763">
              <a:buFont typeface="+mj-lt"/>
              <a:buAutoNum type="arabicPeriod" startAt="5"/>
            </a:pPr>
            <a:r>
              <a:rPr lang="en-US" dirty="0"/>
              <a:t>Multiplicity of providers:-  May extend beyond the borders of a single controlling authority. Orchestration of consistent policies involving multiple agencies is a challenge unique to Fog Computing.</a:t>
            </a:r>
          </a:p>
          <a:p>
            <a:endParaRPr lang="en-US" dirty="0"/>
          </a:p>
        </p:txBody>
      </p:sp>
    </p:spTree>
    <p:extLst>
      <p:ext uri="{BB962C8B-B14F-4D97-AF65-F5344CB8AC3E}">
        <p14:creationId xmlns:p14="http://schemas.microsoft.com/office/powerpoint/2010/main" val="27736108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2: Wind Farm</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Brings up requirements shared by a number of Internet of Everything(IoE) deployments:</a:t>
            </a:r>
          </a:p>
          <a:p>
            <a:pPr>
              <a:buFont typeface="+mj-lt"/>
              <a:buAutoNum type="arabicPeriod"/>
            </a:pPr>
            <a:r>
              <a:rPr lang="en-US" dirty="0"/>
              <a:t>Interplay between real time analytics and batch analytics.</a:t>
            </a:r>
          </a:p>
          <a:p>
            <a:pPr>
              <a:buFont typeface="+mj-lt"/>
              <a:buAutoNum type="arabicPeriod"/>
            </a:pPr>
            <a:r>
              <a:rPr lang="en-US" dirty="0"/>
              <a:t>Tight interaction between sensors and actuators, in closed control loops.</a:t>
            </a:r>
          </a:p>
          <a:p>
            <a:pPr>
              <a:buFont typeface="+mj-lt"/>
              <a:buAutoNum type="arabicPeriod"/>
            </a:pPr>
            <a:r>
              <a:rPr lang="en-US" dirty="0"/>
              <a:t>Wide geographical deployment of a large system consistent of a number of autonomous yet coordinated modules – which gives rise to the need of an orchestration platform.</a:t>
            </a:r>
          </a:p>
        </p:txBody>
      </p:sp>
    </p:spTree>
    <p:extLst>
      <p:ext uri="{BB962C8B-B14F-4D97-AF65-F5344CB8AC3E}">
        <p14:creationId xmlns:p14="http://schemas.microsoft.com/office/powerpoint/2010/main" val="28005919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outline:</a:t>
            </a:r>
          </a:p>
        </p:txBody>
      </p:sp>
      <p:sp>
        <p:nvSpPr>
          <p:cNvPr id="3" name="Content Placeholder 2"/>
          <p:cNvSpPr>
            <a:spLocks noGrp="1"/>
          </p:cNvSpPr>
          <p:nvPr>
            <p:ph idx="1"/>
          </p:nvPr>
        </p:nvSpPr>
        <p:spPr>
          <a:xfrm>
            <a:off x="827484" y="1948296"/>
            <a:ext cx="6709906" cy="3595254"/>
          </a:xfrm>
        </p:spPr>
        <p:txBody>
          <a:bodyPr>
            <a:normAutofit fontScale="62500" lnSpcReduction="20000"/>
          </a:bodyPr>
          <a:lstStyle/>
          <a:p>
            <a:pPr marL="0" indent="0">
              <a:buNone/>
            </a:pPr>
            <a:r>
              <a:rPr lang="en-US" dirty="0"/>
              <a:t>There are 4 typical regions:</a:t>
            </a:r>
          </a:p>
          <a:p>
            <a:pPr marL="0" indent="0">
              <a:buNone/>
            </a:pPr>
            <a:endParaRPr lang="en-US" dirty="0"/>
          </a:p>
          <a:p>
            <a:pPr>
              <a:buFont typeface="+mj-lt"/>
              <a:buAutoNum type="arabicPeriod"/>
            </a:pPr>
            <a:r>
              <a:rPr lang="en-US" dirty="0"/>
              <a:t>Region1: Wind speed is very low(say, 6m/sec), not so economical to run the turbine.</a:t>
            </a:r>
          </a:p>
          <a:p>
            <a:pPr>
              <a:buFont typeface="+mj-lt"/>
              <a:buAutoNum type="arabicPeriod"/>
            </a:pPr>
            <a:r>
              <a:rPr lang="en-US" dirty="0"/>
              <a:t>Region2: Normal operating condition(winds between 6-12m/sec), so maximum conversion of wind power into electrical power.</a:t>
            </a:r>
          </a:p>
          <a:p>
            <a:pPr>
              <a:buFont typeface="+mj-lt"/>
              <a:buAutoNum type="arabicPeriod"/>
            </a:pPr>
            <a:r>
              <a:rPr lang="en-US" dirty="0"/>
              <a:t>Region3: Winds exceed 12 m/sec, power is limited to avoid exceeding safe electrical and mechanical loads.</a:t>
            </a:r>
          </a:p>
          <a:p>
            <a:pPr>
              <a:buFont typeface="+mj-lt"/>
              <a:buAutoNum type="arabicPeriod"/>
            </a:pPr>
            <a:r>
              <a:rPr lang="en-US" dirty="0"/>
              <a:t>Region4: Very high wind speeds above 25 m/sec, here turbine is powered down to avoid excessive operating loads.</a:t>
            </a:r>
          </a:p>
        </p:txBody>
      </p:sp>
    </p:spTree>
    <p:extLst>
      <p:ext uri="{BB962C8B-B14F-4D97-AF65-F5344CB8AC3E}">
        <p14:creationId xmlns:p14="http://schemas.microsoft.com/office/powerpoint/2010/main" val="35965520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requirements driven by Wind Farm</a:t>
            </a:r>
          </a:p>
        </p:txBody>
      </p:sp>
      <p:sp>
        <p:nvSpPr>
          <p:cNvPr id="3" name="Content Placeholder 2"/>
          <p:cNvSpPr>
            <a:spLocks noGrp="1"/>
          </p:cNvSpPr>
          <p:nvPr>
            <p:ph idx="1"/>
          </p:nvPr>
        </p:nvSpPr>
        <p:spPr/>
        <p:txBody>
          <a:bodyPr>
            <a:normAutofit fontScale="92500" lnSpcReduction="20000"/>
          </a:bodyPr>
          <a:lstStyle/>
          <a:p>
            <a:pPr>
              <a:buFont typeface="+mj-lt"/>
              <a:buAutoNum type="arabicPeriod"/>
            </a:pPr>
            <a:r>
              <a:rPr lang="en-US" dirty="0"/>
              <a:t>Network Infrastructure:  An efficient communication network between sub-systems, system and the internet (cloud)</a:t>
            </a:r>
          </a:p>
          <a:p>
            <a:pPr>
              <a:buFont typeface="+mj-lt"/>
              <a:buAutoNum type="arabicPeriod"/>
            </a:pPr>
            <a:r>
              <a:rPr lang="en-US" dirty="0"/>
              <a:t>Global controller: gathering data, building the global state, determining the policy.</a:t>
            </a:r>
          </a:p>
          <a:p>
            <a:pPr>
              <a:buFont typeface="+mj-lt"/>
              <a:buAutoNum type="arabicPeriod"/>
            </a:pPr>
            <a:r>
              <a:rPr lang="en-US" dirty="0"/>
              <a:t>Middle Orchestration platform: A middleware that mediates between sub-systems and the cloud.</a:t>
            </a:r>
          </a:p>
          <a:p>
            <a:pPr>
              <a:buFont typeface="+mj-lt"/>
              <a:buAutoNum type="arabicPeriod"/>
            </a:pPr>
            <a:r>
              <a:rPr lang="en-US" dirty="0"/>
              <a:t>Data analytics: (1) requires real-time reaction, (2) near-real time, and (3) relates to the collection and analysis of global data over long periods.</a:t>
            </a:r>
          </a:p>
          <a:p>
            <a:pPr marL="0" indent="0">
              <a:buNone/>
            </a:pPr>
            <a:endParaRPr lang="en-US" dirty="0"/>
          </a:p>
          <a:p>
            <a:endParaRPr lang="en-US" dirty="0"/>
          </a:p>
        </p:txBody>
      </p:sp>
    </p:spTree>
    <p:extLst>
      <p:ext uri="{BB962C8B-B14F-4D97-AF65-F5344CB8AC3E}">
        <p14:creationId xmlns:p14="http://schemas.microsoft.com/office/powerpoint/2010/main" val="24586037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DCDACE6-7109-4A31-B008-EF42834179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552" y="476672"/>
            <a:ext cx="8136903" cy="6192688"/>
          </a:xfrm>
        </p:spPr>
      </p:pic>
    </p:spTree>
    <p:extLst>
      <p:ext uri="{BB962C8B-B14F-4D97-AF65-F5344CB8AC3E}">
        <p14:creationId xmlns:p14="http://schemas.microsoft.com/office/powerpoint/2010/main" val="5889181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3C9B17-5D3A-4F5F-8A86-28E233CF0E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982" y="496242"/>
            <a:ext cx="8622035" cy="5865515"/>
          </a:xfrm>
        </p:spPr>
      </p:pic>
    </p:spTree>
    <p:extLst>
      <p:ext uri="{BB962C8B-B14F-4D97-AF65-F5344CB8AC3E}">
        <p14:creationId xmlns:p14="http://schemas.microsoft.com/office/powerpoint/2010/main" val="5777049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 name="Picture 2">
            <a:extLst>
              <a:ext uri="{FF2B5EF4-FFF2-40B4-BE49-F238E27FC236}">
                <a16:creationId xmlns:a16="http://schemas.microsoft.com/office/drawing/2014/main" id="{801C3430-E783-42B6-B42F-DA9A884DB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475" y="457200"/>
            <a:ext cx="5353050" cy="5943600"/>
          </a:xfrm>
          <a:prstGeom prst="rect">
            <a:avLst/>
          </a:prstGeom>
        </p:spPr>
      </p:pic>
    </p:spTree>
    <p:extLst>
      <p:ext uri="{BB962C8B-B14F-4D97-AF65-F5344CB8AC3E}">
        <p14:creationId xmlns:p14="http://schemas.microsoft.com/office/powerpoint/2010/main" val="18060182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9276455-7AEC-4307-9E40-6C534CDF8C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6782" y="408480"/>
            <a:ext cx="4490435" cy="6041039"/>
          </a:xfrm>
        </p:spPr>
      </p:pic>
    </p:spTree>
    <p:extLst>
      <p:ext uri="{BB962C8B-B14F-4D97-AF65-F5344CB8AC3E}">
        <p14:creationId xmlns:p14="http://schemas.microsoft.com/office/powerpoint/2010/main" val="28172502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6D71-9584-4E42-A0C1-F27FC3BAAA0A}"/>
              </a:ext>
            </a:extLst>
          </p:cNvPr>
          <p:cNvSpPr>
            <a:spLocks noGrp="1"/>
          </p:cNvSpPr>
          <p:nvPr>
            <p:ph type="title"/>
          </p:nvPr>
        </p:nvSpPr>
        <p:spPr/>
        <p:txBody>
          <a:bodyPr/>
          <a:lstStyle/>
          <a:p>
            <a:r>
              <a:rPr lang="en-US" dirty="0"/>
              <a:t>Cloud Service Models</a:t>
            </a:r>
          </a:p>
        </p:txBody>
      </p:sp>
      <p:sp>
        <p:nvSpPr>
          <p:cNvPr id="3" name="Content Placeholder 2">
            <a:extLst>
              <a:ext uri="{FF2B5EF4-FFF2-40B4-BE49-F238E27FC236}">
                <a16:creationId xmlns:a16="http://schemas.microsoft.com/office/drawing/2014/main" id="{5A8C37E4-52AA-4E9C-A774-E1315C07CCE0}"/>
              </a:ext>
            </a:extLst>
          </p:cNvPr>
          <p:cNvSpPr>
            <a:spLocks noGrp="1"/>
          </p:cNvSpPr>
          <p:nvPr>
            <p:ph idx="1"/>
          </p:nvPr>
        </p:nvSpPr>
        <p:spPr>
          <a:xfrm>
            <a:off x="1113233" y="2578894"/>
            <a:ext cx="7514035" cy="3318653"/>
          </a:xfrm>
        </p:spPr>
        <p:txBody>
          <a:bodyPr>
            <a:normAutofit fontScale="55000" lnSpcReduction="20000"/>
          </a:bodyPr>
          <a:lstStyle/>
          <a:p>
            <a:r>
              <a:rPr lang="en-US" dirty="0"/>
              <a:t> Infrastructure as a Service (IaaS)</a:t>
            </a:r>
          </a:p>
          <a:p>
            <a:pPr lvl="1"/>
            <a:r>
              <a:rPr lang="en-US" dirty="0"/>
              <a:t>Standardized, highly automated offering, where compute resources, complemented by storage and networking capabilities are owned by a service provider and offered to customers on-demand. Customers are able to self-provision the infrastructure.  </a:t>
            </a:r>
          </a:p>
          <a:p>
            <a:r>
              <a:rPr lang="en-US" dirty="0"/>
              <a:t>Platform as a Service (PaaS) </a:t>
            </a:r>
          </a:p>
          <a:p>
            <a:pPr lvl="1"/>
            <a:r>
              <a:rPr lang="en-US" dirty="0"/>
              <a:t>Offering is a broad collection of application infrastructure (middleware) services including application platform, integration, business process management and database services.</a:t>
            </a:r>
          </a:p>
          <a:p>
            <a:r>
              <a:rPr lang="en-US" dirty="0"/>
              <a:t>Software as a Service (SaaS) </a:t>
            </a:r>
          </a:p>
          <a:p>
            <a:pPr lvl="1"/>
            <a:r>
              <a:rPr lang="en-US" dirty="0"/>
              <a:t>Software is owned, delivered and managed remotely by a provider. The provider delivers software based on one set of common code and data definitions that is by contracted customers on a pay-for-use basis or as a subscription.</a:t>
            </a:r>
          </a:p>
          <a:p>
            <a:pPr lvl="1"/>
            <a:endParaRPr lang="en-US" dirty="0"/>
          </a:p>
          <a:p>
            <a:pPr lvl="1"/>
            <a:endParaRPr lang="en-US" dirty="0"/>
          </a:p>
        </p:txBody>
      </p:sp>
    </p:spTree>
    <p:extLst>
      <p:ext uri="{BB962C8B-B14F-4D97-AF65-F5344CB8AC3E}">
        <p14:creationId xmlns:p14="http://schemas.microsoft.com/office/powerpoint/2010/main" val="13187937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831856" y="2541994"/>
            <a:ext cx="227172" cy="298711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202"/>
            <a:endParaRPr lang="en-US" sz="1350"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2406220" y="1790597"/>
            <a:ext cx="6540516" cy="3854898"/>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Cloud Computing</a:t>
            </a:r>
          </a:p>
        </p:txBody>
      </p:sp>
      <p:grpSp>
        <p:nvGrpSpPr>
          <p:cNvPr id="4" name="Group 3"/>
          <p:cNvGrpSpPr/>
          <p:nvPr/>
        </p:nvGrpSpPr>
        <p:grpSpPr>
          <a:xfrm>
            <a:off x="597725" y="1953203"/>
            <a:ext cx="1820935" cy="3592823"/>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14127" fontAlgn="base">
                <a:spcAft>
                  <a:spcPct val="0"/>
                </a:spcAft>
              </a:pPr>
              <a:r>
                <a:rPr lang="en-US" sz="15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rgbClr val="051A92"/>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Runtime</a:t>
              </a:r>
            </a:p>
          </p:txBody>
        </p:sp>
        <p:sp>
          <p:nvSpPr>
            <p:cNvPr id="127" name="TextBox 52"/>
            <p:cNvSpPr txBox="1"/>
            <p:nvPr/>
          </p:nvSpPr>
          <p:spPr>
            <a:xfrm>
              <a:off x="855665" y="3844638"/>
              <a:ext cx="461665" cy="102293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127" fontAlgn="base">
                <a:spcAft>
                  <a:spcPct val="0"/>
                </a:spcAft>
              </a:pPr>
              <a:r>
                <a:rPr lang="en-US" sz="1050" dirty="0">
                  <a:solidFill>
                    <a:srgbClr val="595959">
                      <a:alpha val="99000"/>
                    </a:srgbClr>
                  </a:solidFill>
                  <a:ea typeface="Kozuka Gothic Pro R" pitchFamily="34" charset="-128"/>
                </a:rPr>
                <a:t>You manage</a:t>
              </a:r>
            </a:p>
          </p:txBody>
        </p:sp>
      </p:grpSp>
      <p:sp>
        <p:nvSpPr>
          <p:cNvPr id="138" name="Rectangle 137"/>
          <p:cNvSpPr/>
          <p:nvPr/>
        </p:nvSpPr>
        <p:spPr>
          <a:xfrm>
            <a:off x="3286419" y="1960738"/>
            <a:ext cx="1581379" cy="48006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14127" fontAlgn="base">
              <a:spcAft>
                <a:spcPct val="0"/>
              </a:spcAft>
            </a:pPr>
            <a:r>
              <a:rPr lang="en-US" sz="1500" dirty="0">
                <a:solidFill>
                  <a:srgbClr val="595959">
                    <a:alpha val="99000"/>
                  </a:srgbClr>
                </a:solidFill>
                <a:ea typeface="Kozuka Gothic Pro R" pitchFamily="34" charset="-128"/>
              </a:rPr>
              <a:t>Infrastructure</a:t>
            </a:r>
          </a:p>
          <a:p>
            <a:pPr defTabSz="914202"/>
            <a:r>
              <a:rPr lang="en-US" sz="1200" dirty="0">
                <a:solidFill>
                  <a:srgbClr val="595959">
                    <a:alpha val="99000"/>
                  </a:srgbClr>
                </a:solidFill>
                <a:ea typeface="Kozuka Gothic Pro R" pitchFamily="34" charset="-128"/>
              </a:rPr>
              <a:t>(as a Service)</a:t>
            </a:r>
          </a:p>
        </p:txBody>
      </p:sp>
      <p:sp>
        <p:nvSpPr>
          <p:cNvPr id="144" name="Rectangle 143"/>
          <p:cNvSpPr/>
          <p:nvPr/>
        </p:nvSpPr>
        <p:spPr>
          <a:xfrm>
            <a:off x="3309027" y="4919165"/>
            <a:ext cx="1228681" cy="285750"/>
          </a:xfrm>
          <a:prstGeom prst="rect">
            <a:avLst/>
          </a:prstGeom>
          <a:solidFill>
            <a:schemeClr val="tx2">
              <a:lumMod val="60000"/>
              <a:lumOff val="40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309027" y="4578051"/>
            <a:ext cx="1228681" cy="285750"/>
          </a:xfrm>
          <a:prstGeom prst="rect">
            <a:avLst/>
          </a:prstGeom>
          <a:solidFill>
            <a:schemeClr val="tx2">
              <a:lumMod val="60000"/>
              <a:lumOff val="40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309027" y="5260278"/>
            <a:ext cx="1228681" cy="285750"/>
          </a:xfrm>
          <a:prstGeom prst="rect">
            <a:avLst/>
          </a:prstGeom>
          <a:solidFill>
            <a:schemeClr val="tx2">
              <a:lumMod val="60000"/>
              <a:lumOff val="40000"/>
            </a:schemeClr>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309027" y="3895823"/>
            <a:ext cx="1228681" cy="28575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309027" y="3554708"/>
            <a:ext cx="1228681" cy="28575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309027" y="4236937"/>
            <a:ext cx="1228681" cy="285750"/>
          </a:xfrm>
          <a:prstGeom prst="rect">
            <a:avLst/>
          </a:prstGeom>
          <a:solidFill>
            <a:schemeClr val="tx2">
              <a:lumMod val="60000"/>
              <a:lumOff val="40000"/>
            </a:schemeClr>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202"/>
            <a:r>
              <a:rPr lang="en-US" sz="1125"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309027" y="2872480"/>
            <a:ext cx="1228681" cy="28575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309027" y="2531366"/>
            <a:ext cx="1228681" cy="28575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309027" y="3213594"/>
            <a:ext cx="1228681" cy="28575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4544630" y="4206105"/>
            <a:ext cx="171450" cy="1323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202"/>
            <a:endParaRPr lang="en-US" sz="135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4628639" y="4289309"/>
            <a:ext cx="346249" cy="118718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127" fontAlgn="base">
              <a:spcAft>
                <a:spcPct val="0"/>
              </a:spcAft>
            </a:pPr>
            <a:r>
              <a:rPr lang="en-US" sz="1050" dirty="0">
                <a:solidFill>
                  <a:srgbClr val="595959">
                    <a:alpha val="99000"/>
                  </a:srgbClr>
                </a:solidFill>
                <a:ea typeface="Kozuka Gothic Pro R" pitchFamily="34" charset="-128"/>
              </a:rPr>
              <a:t>Managed by vendor</a:t>
            </a:r>
          </a:p>
        </p:txBody>
      </p:sp>
      <p:sp>
        <p:nvSpPr>
          <p:cNvPr id="142" name="Left Brace 141"/>
          <p:cNvSpPr/>
          <p:nvPr/>
        </p:nvSpPr>
        <p:spPr>
          <a:xfrm>
            <a:off x="3205145" y="2531366"/>
            <a:ext cx="100013" cy="1650204"/>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202"/>
            <a:endParaRPr lang="en-US" sz="1350" dirty="0">
              <a:solidFill>
                <a:srgbClr val="FFFFFF"/>
              </a:solidFill>
              <a:latin typeface="Segoe UI"/>
              <a:ea typeface="Segoe UI" pitchFamily="34" charset="0"/>
              <a:cs typeface="Segoe UI" pitchFamily="34" charset="0"/>
            </a:endParaRPr>
          </a:p>
        </p:txBody>
      </p:sp>
      <p:sp>
        <p:nvSpPr>
          <p:cNvPr id="143" name="TextBox 58"/>
          <p:cNvSpPr txBox="1"/>
          <p:nvPr/>
        </p:nvSpPr>
        <p:spPr>
          <a:xfrm>
            <a:off x="2895944" y="2979796"/>
            <a:ext cx="346249" cy="76719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127" fontAlgn="base">
              <a:spcAft>
                <a:spcPct val="0"/>
              </a:spcAft>
            </a:pPr>
            <a:r>
              <a:rPr lang="en-US" sz="1050" dirty="0">
                <a:solidFill>
                  <a:srgbClr val="595959">
                    <a:alpha val="99000"/>
                  </a:srgbClr>
                </a:solidFill>
                <a:ea typeface="Kozuka Gothic Pro R" pitchFamily="34" charset="-128"/>
              </a:rPr>
              <a:t>You manage</a:t>
            </a:r>
          </a:p>
        </p:txBody>
      </p:sp>
      <p:sp>
        <p:nvSpPr>
          <p:cNvPr id="154" name="Rectangle 153"/>
          <p:cNvSpPr/>
          <p:nvPr/>
        </p:nvSpPr>
        <p:spPr>
          <a:xfrm>
            <a:off x="5167223" y="1953202"/>
            <a:ext cx="1500233" cy="48006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14127" fontAlgn="base">
              <a:spcAft>
                <a:spcPct val="0"/>
              </a:spcAft>
            </a:pPr>
            <a:r>
              <a:rPr lang="en-US" sz="1500" dirty="0">
                <a:solidFill>
                  <a:srgbClr val="595959">
                    <a:alpha val="99000"/>
                  </a:srgbClr>
                </a:solidFill>
                <a:ea typeface="Kozuka Gothic Pro R" pitchFamily="34" charset="-128"/>
              </a:rPr>
              <a:t>Platform</a:t>
            </a:r>
          </a:p>
          <a:p>
            <a:pPr defTabSz="914202"/>
            <a:r>
              <a:rPr lang="en-US" sz="1200" dirty="0">
                <a:solidFill>
                  <a:srgbClr val="595959">
                    <a:alpha val="99000"/>
                  </a:srgbClr>
                </a:solidFill>
                <a:ea typeface="Kozuka Gothic Pro R" pitchFamily="34" charset="-128"/>
              </a:rPr>
              <a:t>(as a Service)</a:t>
            </a:r>
          </a:p>
        </p:txBody>
      </p:sp>
      <p:sp>
        <p:nvSpPr>
          <p:cNvPr id="155" name="Left Brace 154"/>
          <p:cNvSpPr/>
          <p:nvPr/>
        </p:nvSpPr>
        <p:spPr>
          <a:xfrm flipH="1">
            <a:off x="6461723" y="3210020"/>
            <a:ext cx="157185" cy="234221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202"/>
            <a:endParaRPr lang="en-US" sz="135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6531052" y="3800431"/>
            <a:ext cx="346249" cy="118718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127" fontAlgn="base">
              <a:spcAft>
                <a:spcPct val="0"/>
              </a:spcAft>
            </a:pPr>
            <a:r>
              <a:rPr lang="en-US" sz="1050" dirty="0">
                <a:solidFill>
                  <a:srgbClr val="595959">
                    <a:alpha val="99000"/>
                  </a:srgbClr>
                </a:solidFill>
                <a:ea typeface="Kozuka Gothic Pro R" pitchFamily="34" charset="-128"/>
              </a:rPr>
              <a:t>Managed by vendor</a:t>
            </a:r>
          </a:p>
        </p:txBody>
      </p:sp>
      <p:sp>
        <p:nvSpPr>
          <p:cNvPr id="157" name="Left Brace 156"/>
          <p:cNvSpPr/>
          <p:nvPr/>
        </p:nvSpPr>
        <p:spPr>
          <a:xfrm>
            <a:off x="5104727" y="2517078"/>
            <a:ext cx="114300" cy="635794"/>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202"/>
            <a:endParaRPr lang="en-US" sz="1350" dirty="0">
              <a:solidFill>
                <a:srgbClr val="FFFFFF"/>
              </a:solidFill>
              <a:latin typeface="Segoe UI"/>
              <a:ea typeface="Segoe UI" pitchFamily="34" charset="0"/>
              <a:cs typeface="Segoe UI" pitchFamily="34" charset="0"/>
            </a:endParaRPr>
          </a:p>
        </p:txBody>
      </p:sp>
      <p:sp>
        <p:nvSpPr>
          <p:cNvPr id="158" name="TextBox 60"/>
          <p:cNvSpPr txBox="1"/>
          <p:nvPr/>
        </p:nvSpPr>
        <p:spPr>
          <a:xfrm>
            <a:off x="4847486" y="2449005"/>
            <a:ext cx="346249" cy="76719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127" fontAlgn="base">
              <a:spcAft>
                <a:spcPct val="0"/>
              </a:spcAft>
            </a:pPr>
            <a:r>
              <a:rPr lang="en-US" sz="1050" dirty="0">
                <a:solidFill>
                  <a:srgbClr val="595959">
                    <a:alpha val="99000"/>
                  </a:srgbClr>
                </a:solidFill>
                <a:ea typeface="Kozuka Gothic Pro R" pitchFamily="34" charset="-128"/>
              </a:rPr>
              <a:t>You manage</a:t>
            </a:r>
          </a:p>
        </p:txBody>
      </p:sp>
      <p:sp>
        <p:nvSpPr>
          <p:cNvPr id="160" name="Rectangle 159"/>
          <p:cNvSpPr/>
          <p:nvPr/>
        </p:nvSpPr>
        <p:spPr>
          <a:xfrm>
            <a:off x="5226098" y="4919165"/>
            <a:ext cx="1228680" cy="28575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5226098" y="4578050"/>
            <a:ext cx="1228680" cy="28575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5226098" y="5260277"/>
            <a:ext cx="1228680" cy="28575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5226098" y="3895822"/>
            <a:ext cx="1228680" cy="28575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5226098" y="3554708"/>
            <a:ext cx="1228680" cy="28575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5226098" y="4236936"/>
            <a:ext cx="1228680" cy="28575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5226098" y="2531365"/>
            <a:ext cx="1228680" cy="28575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5226098" y="3213593"/>
            <a:ext cx="1228680" cy="28575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5226098" y="2872479"/>
            <a:ext cx="1228680" cy="285750"/>
          </a:xfrm>
          <a:prstGeom prst="rect">
            <a:avLst/>
          </a:prstGeom>
          <a:solidFill>
            <a:srgbClr val="051A92"/>
          </a:solidFill>
          <a:ln w="9525" cap="flat" cmpd="sng" algn="ctr">
            <a:solidFill>
              <a:srgbClr val="FFC000">
                <a:shade val="95000"/>
                <a:satMod val="105000"/>
              </a:srgbClr>
            </a:solidFill>
            <a:prstDash val="solid"/>
          </a:ln>
          <a:effectLst/>
        </p:spPr>
        <p:txBody>
          <a:bodyPr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Data</a:t>
            </a:r>
          </a:p>
        </p:txBody>
      </p:sp>
      <p:grpSp>
        <p:nvGrpSpPr>
          <p:cNvPr id="7" name="Group 6"/>
          <p:cNvGrpSpPr/>
          <p:nvPr/>
        </p:nvGrpSpPr>
        <p:grpSpPr>
          <a:xfrm>
            <a:off x="7098542" y="1953203"/>
            <a:ext cx="1742322" cy="3592823"/>
            <a:chOff x="8980831" y="1583373"/>
            <a:chExt cx="2323096" cy="4790431"/>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14127" fontAlgn="base">
                <a:spcAft>
                  <a:spcPct val="0"/>
                </a:spcAft>
              </a:pPr>
              <a:r>
                <a:rPr lang="en-US" sz="1500" dirty="0">
                  <a:solidFill>
                    <a:srgbClr val="595959">
                      <a:alpha val="99000"/>
                    </a:srgbClr>
                  </a:solidFill>
                  <a:ea typeface="Kozuka Gothic Pro R" pitchFamily="34" charset="-128"/>
                </a:rPr>
                <a:t>Software</a:t>
              </a:r>
            </a:p>
            <a:p>
              <a:pPr defTabSz="914202"/>
              <a:r>
                <a:rPr lang="en-US" sz="1200" dirty="0">
                  <a:solidFill>
                    <a:srgbClr val="595959">
                      <a:alpha val="99000"/>
                    </a:srgbClr>
                  </a:solidFill>
                  <a:ea typeface="Kozuka Gothic Pro R" pitchFamily="34" charset="-128"/>
                </a:rPr>
                <a:t>(as a Service)</a:t>
              </a:r>
            </a:p>
          </p:txBody>
        </p:sp>
        <p:sp>
          <p:nvSpPr>
            <p:cNvPr id="172" name="TextBox 64"/>
            <p:cNvSpPr txBox="1"/>
            <p:nvPr/>
          </p:nvSpPr>
          <p:spPr>
            <a:xfrm flipH="1">
              <a:off x="10842262" y="3574438"/>
              <a:ext cx="461665" cy="158291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127" fontAlgn="base">
                <a:spcAft>
                  <a:spcPct val="0"/>
                </a:spcAft>
              </a:pPr>
              <a:r>
                <a:rPr lang="en-US" sz="105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Servers</a:t>
              </a:r>
            </a:p>
          </p:txBody>
        </p:sp>
        <p:sp>
          <p:nvSpPr>
            <p:cNvPr id="177" name="Rectangle 176"/>
            <p:cNvSpPr/>
            <p:nvPr/>
          </p:nvSpPr>
          <p:spPr>
            <a:xfrm>
              <a:off x="9040806" y="4173530"/>
              <a:ext cx="1638240" cy="38100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Data</a:t>
              </a:r>
            </a:p>
          </p:txBody>
        </p:sp>
        <p:sp>
          <p:nvSpPr>
            <p:cNvPr id="176" name="Rectangle 175"/>
            <p:cNvSpPr/>
            <p:nvPr/>
          </p:nvSpPr>
          <p:spPr>
            <a:xfrm>
              <a:off x="9040806" y="5992804"/>
              <a:ext cx="1638240" cy="381000"/>
            </a:xfrm>
            <a:prstGeom prst="rect">
              <a:avLst/>
            </a:prstGeom>
            <a:solidFill>
              <a:schemeClr val="tx2">
                <a:lumMod val="60000"/>
                <a:lumOff val="40000"/>
              </a:schemeClr>
            </a:solidFill>
            <a:ln w="9525" cap="flat" cmpd="sng" algn="ctr">
              <a:noFill/>
              <a:prstDash val="solid"/>
            </a:ln>
            <a:effectLst/>
          </p:spPr>
          <p:txBody>
            <a:bodyPr lIns="0" rIns="0" rtlCol="0" anchor="t" anchorCtr="0"/>
            <a:lstStyle/>
            <a:p>
              <a:pPr algn="ctr" defTabSz="914202"/>
              <a:r>
                <a:rPr lang="en-US" sz="1125" dirty="0">
                  <a:solidFill>
                    <a:schemeClr val="bg1">
                      <a:alpha val="99000"/>
                    </a:schemeClr>
                  </a:solidFill>
                  <a:latin typeface="Segoe UI"/>
                  <a:ea typeface="Segoe UI" pitchFamily="34" charset="0"/>
                  <a:cs typeface="Segoe UI" pitchFamily="34" charset="0"/>
                </a:rPr>
                <a:t>Networking</a:t>
              </a:r>
            </a:p>
          </p:txBody>
        </p:sp>
      </p:grpSp>
      <p:sp>
        <p:nvSpPr>
          <p:cNvPr id="64" name="Left Brace 63"/>
          <p:cNvSpPr/>
          <p:nvPr/>
        </p:nvSpPr>
        <p:spPr>
          <a:xfrm flipH="1">
            <a:off x="8377191" y="2540555"/>
            <a:ext cx="171450" cy="298323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202"/>
            <a:endParaRPr lang="en-US" sz="1350" dirty="0">
              <a:solidFill>
                <a:srgbClr val="FFFFFF"/>
              </a:solidFill>
              <a:latin typeface="Segoe UI"/>
              <a:ea typeface="Segoe UI" pitchFamily="34" charset="0"/>
              <a:cs typeface="Segoe UI" pitchFamily="34" charset="0"/>
            </a:endParaRPr>
          </a:p>
        </p:txBody>
      </p:sp>
      <p:sp>
        <p:nvSpPr>
          <p:cNvPr id="67" name="Rectangle 66"/>
          <p:cNvSpPr/>
          <p:nvPr/>
        </p:nvSpPr>
        <p:spPr bwMode="auto">
          <a:xfrm flipH="1">
            <a:off x="189598" y="1790597"/>
            <a:ext cx="2216622" cy="385489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9" name="Footer Placeholder 3"/>
          <p:cNvSpPr>
            <a:spLocks noGrp="1"/>
          </p:cNvSpPr>
          <p:nvPr>
            <p:ph type="ftr" sz="quarter" idx="4294967295"/>
          </p:nvPr>
        </p:nvSpPr>
        <p:spPr>
          <a:xfrm>
            <a:off x="6124575" y="5676900"/>
            <a:ext cx="3019425" cy="157163"/>
          </a:xfrm>
          <a:prstGeom prst="rect">
            <a:avLst/>
          </a:prstGeom>
        </p:spPr>
        <p:txBody>
          <a:bodyPr/>
          <a:lstStyle/>
          <a:p>
            <a:r>
              <a:rPr lang="en-US" dirty="0"/>
              <a:t>Confidential – For Training Purposes Only</a:t>
            </a:r>
          </a:p>
        </p:txBody>
      </p:sp>
    </p:spTree>
    <p:extLst>
      <p:ext uri="{BB962C8B-B14F-4D97-AF65-F5344CB8AC3E}">
        <p14:creationId xmlns:p14="http://schemas.microsoft.com/office/powerpoint/2010/main" val="148500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a:latin typeface="Baskerville Old Face" panose="02020602080505020303" pitchFamily="18" charset="0"/>
              </a:rPr>
              <a:t>Various Names, One Concept</a:t>
            </a:r>
          </a:p>
        </p:txBody>
      </p:sp>
      <p:sp>
        <p:nvSpPr>
          <p:cNvPr id="3" name="Content Placeholder 2"/>
          <p:cNvSpPr>
            <a:spLocks noGrp="1"/>
          </p:cNvSpPr>
          <p:nvPr>
            <p:ph idx="1"/>
          </p:nvPr>
        </p:nvSpPr>
        <p:spPr>
          <a:xfrm>
            <a:off x="457200" y="2459421"/>
            <a:ext cx="8229600" cy="3666742"/>
          </a:xfrm>
        </p:spPr>
        <p:txBody>
          <a:bodyPr/>
          <a:lstStyle/>
          <a:p>
            <a:pPr>
              <a:lnSpc>
                <a:spcPct val="150000"/>
              </a:lnSpc>
            </a:pPr>
            <a:r>
              <a:rPr lang="en-US" dirty="0">
                <a:latin typeface="Baskerville Old Face" panose="02020602080505020303" pitchFamily="18" charset="0"/>
              </a:rPr>
              <a:t>M2M (Machine to Machine) </a:t>
            </a:r>
          </a:p>
          <a:p>
            <a:pPr>
              <a:lnSpc>
                <a:spcPct val="150000"/>
              </a:lnSpc>
            </a:pPr>
            <a:r>
              <a:rPr lang="en-US" dirty="0">
                <a:latin typeface="Baskerville Old Face" panose="02020602080505020303" pitchFamily="18" charset="0"/>
              </a:rPr>
              <a:t>“Internet of Everything” (Cisco Systems)</a:t>
            </a:r>
          </a:p>
          <a:p>
            <a:pPr>
              <a:lnSpc>
                <a:spcPct val="150000"/>
              </a:lnSpc>
            </a:pPr>
            <a:r>
              <a:rPr lang="en-US" dirty="0">
                <a:latin typeface="Baskerville Old Face" panose="02020602080505020303" pitchFamily="18" charset="0"/>
              </a:rPr>
              <a:t>“World Size Web” (Bruce </a:t>
            </a:r>
            <a:r>
              <a:rPr lang="en-US" dirty="0" err="1">
                <a:latin typeface="Baskerville Old Face" panose="02020602080505020303" pitchFamily="18" charset="0"/>
              </a:rPr>
              <a:t>Schneier</a:t>
            </a:r>
            <a:r>
              <a:rPr lang="en-US" dirty="0">
                <a:latin typeface="Baskerville Old Face" panose="02020602080505020303" pitchFamily="18" charset="0"/>
              </a:rPr>
              <a:t>)</a:t>
            </a:r>
          </a:p>
          <a:p>
            <a:pPr>
              <a:lnSpc>
                <a:spcPct val="150000"/>
              </a:lnSpc>
            </a:pPr>
            <a:r>
              <a:rPr lang="en-US" dirty="0">
                <a:latin typeface="Baskerville Old Face" panose="02020602080505020303" pitchFamily="18" charset="0"/>
              </a:rPr>
              <a:t>“Skynet” (Terminator movie)</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Tree>
    <p:extLst>
      <p:ext uri="{BB962C8B-B14F-4D97-AF65-F5344CB8AC3E}">
        <p14:creationId xmlns:p14="http://schemas.microsoft.com/office/powerpoint/2010/main" val="11538651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12D23-34D6-4D4A-A9CF-EADEC5BF9DDE}"/>
              </a:ext>
            </a:extLst>
          </p:cNvPr>
          <p:cNvSpPr>
            <a:spLocks noGrp="1"/>
          </p:cNvSpPr>
          <p:nvPr>
            <p:ph type="title"/>
          </p:nvPr>
        </p:nvSpPr>
        <p:spPr>
          <a:xfrm>
            <a:off x="1098946" y="1092994"/>
            <a:ext cx="7514035" cy="1314449"/>
          </a:xfrm>
        </p:spPr>
        <p:txBody>
          <a:bodyPr/>
          <a:lstStyle/>
          <a:p>
            <a:r>
              <a:rPr lang="en-US" dirty="0"/>
              <a:t>Cloud Service Models</a:t>
            </a:r>
          </a:p>
        </p:txBody>
      </p:sp>
      <p:grpSp>
        <p:nvGrpSpPr>
          <p:cNvPr id="26" name="Group 25">
            <a:extLst>
              <a:ext uri="{FF2B5EF4-FFF2-40B4-BE49-F238E27FC236}">
                <a16:creationId xmlns:a16="http://schemas.microsoft.com/office/drawing/2014/main" id="{E49F4D55-1D7E-4208-A9D1-2CAC9E885FCF}"/>
              </a:ext>
            </a:extLst>
          </p:cNvPr>
          <p:cNvGrpSpPr/>
          <p:nvPr/>
        </p:nvGrpSpPr>
        <p:grpSpPr>
          <a:xfrm>
            <a:off x="1843087" y="2107406"/>
            <a:ext cx="6986588" cy="3814763"/>
            <a:chOff x="2476500" y="1924050"/>
            <a:chExt cx="9315450" cy="5086350"/>
          </a:xfrm>
        </p:grpSpPr>
        <p:sp>
          <p:nvSpPr>
            <p:cNvPr id="22" name="Rectangle 21">
              <a:extLst>
                <a:ext uri="{FF2B5EF4-FFF2-40B4-BE49-F238E27FC236}">
                  <a16:creationId xmlns:a16="http://schemas.microsoft.com/office/drawing/2014/main" id="{A13A5334-3B06-4AC6-A8F9-6F102F2AD320}"/>
                </a:ext>
              </a:extLst>
            </p:cNvPr>
            <p:cNvSpPr/>
            <p:nvPr/>
          </p:nvSpPr>
          <p:spPr>
            <a:xfrm>
              <a:off x="2476500" y="1924050"/>
              <a:ext cx="9315450" cy="5086350"/>
            </a:xfrm>
            <a:prstGeom prst="rect">
              <a:avLst/>
            </a:prstGeom>
            <a:solidFill>
              <a:srgbClr val="3075C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Rectangle 19">
              <a:extLst>
                <a:ext uri="{FF2B5EF4-FFF2-40B4-BE49-F238E27FC236}">
                  <a16:creationId xmlns:a16="http://schemas.microsoft.com/office/drawing/2014/main" id="{AEB8C6C0-AC9A-4F16-A2F7-460D556D93E0}"/>
                </a:ext>
              </a:extLst>
            </p:cNvPr>
            <p:cNvSpPr/>
            <p:nvPr/>
          </p:nvSpPr>
          <p:spPr>
            <a:xfrm>
              <a:off x="2590800" y="3590925"/>
              <a:ext cx="8953499" cy="3267075"/>
            </a:xfrm>
            <a:prstGeom prst="rect">
              <a:avLst/>
            </a:prstGeom>
            <a:solidFill>
              <a:schemeClr val="tx1">
                <a:lumMod val="50000"/>
                <a:lumOff val="5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Rectangle 18">
              <a:extLst>
                <a:ext uri="{FF2B5EF4-FFF2-40B4-BE49-F238E27FC236}">
                  <a16:creationId xmlns:a16="http://schemas.microsoft.com/office/drawing/2014/main" id="{3EF8AEE4-EC16-4621-B3E5-AB7C6EF3268B}"/>
                </a:ext>
              </a:extLst>
            </p:cNvPr>
            <p:cNvSpPr/>
            <p:nvPr/>
          </p:nvSpPr>
          <p:spPr>
            <a:xfrm>
              <a:off x="2724150" y="4562475"/>
              <a:ext cx="8620125" cy="214312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771F0CAF-D4D3-46AD-B096-AA5B09CE8F26}"/>
                </a:ext>
              </a:extLst>
            </p:cNvPr>
            <p:cNvSpPr/>
            <p:nvPr/>
          </p:nvSpPr>
          <p:spPr>
            <a:xfrm>
              <a:off x="2847975" y="6229350"/>
              <a:ext cx="54483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Facilities</a:t>
              </a:r>
            </a:p>
          </p:txBody>
        </p:sp>
        <p:sp>
          <p:nvSpPr>
            <p:cNvPr id="6" name="Rectangle 5">
              <a:extLst>
                <a:ext uri="{FF2B5EF4-FFF2-40B4-BE49-F238E27FC236}">
                  <a16:creationId xmlns:a16="http://schemas.microsoft.com/office/drawing/2014/main" id="{56DF6233-057B-437F-92F1-200C8092CB06}"/>
                </a:ext>
              </a:extLst>
            </p:cNvPr>
            <p:cNvSpPr/>
            <p:nvPr/>
          </p:nvSpPr>
          <p:spPr>
            <a:xfrm>
              <a:off x="2847975" y="5819775"/>
              <a:ext cx="5448300" cy="34290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Hardware</a:t>
              </a:r>
            </a:p>
          </p:txBody>
        </p:sp>
        <p:sp>
          <p:nvSpPr>
            <p:cNvPr id="7" name="Rectangle 6">
              <a:extLst>
                <a:ext uri="{FF2B5EF4-FFF2-40B4-BE49-F238E27FC236}">
                  <a16:creationId xmlns:a16="http://schemas.microsoft.com/office/drawing/2014/main" id="{28B320DD-B204-41AB-82BE-75A69DE0F54E}"/>
                </a:ext>
              </a:extLst>
            </p:cNvPr>
            <p:cNvSpPr/>
            <p:nvPr/>
          </p:nvSpPr>
          <p:spPr>
            <a:xfrm>
              <a:off x="2847975" y="3705225"/>
              <a:ext cx="5448300" cy="342900"/>
            </a:xfrm>
            <a:prstGeom prst="rect">
              <a:avLst/>
            </a:prstGeom>
            <a:solidFill>
              <a:schemeClr val="tx1">
                <a:lumMod val="65000"/>
                <a:lumOff val="3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Integration</a:t>
              </a:r>
            </a:p>
          </p:txBody>
        </p:sp>
        <p:sp>
          <p:nvSpPr>
            <p:cNvPr id="8" name="Rectangle 7">
              <a:extLst>
                <a:ext uri="{FF2B5EF4-FFF2-40B4-BE49-F238E27FC236}">
                  <a16:creationId xmlns:a16="http://schemas.microsoft.com/office/drawing/2014/main" id="{CB142712-7A48-4A58-83CF-A4B9CF399645}"/>
                </a:ext>
              </a:extLst>
            </p:cNvPr>
            <p:cNvSpPr/>
            <p:nvPr/>
          </p:nvSpPr>
          <p:spPr>
            <a:xfrm>
              <a:off x="2838450" y="4124325"/>
              <a:ext cx="5448300" cy="3429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Middleware</a:t>
              </a:r>
            </a:p>
          </p:txBody>
        </p:sp>
        <p:sp>
          <p:nvSpPr>
            <p:cNvPr id="9" name="Rectangle 8">
              <a:extLst>
                <a:ext uri="{FF2B5EF4-FFF2-40B4-BE49-F238E27FC236}">
                  <a16:creationId xmlns:a16="http://schemas.microsoft.com/office/drawing/2014/main" id="{224489FA-37BF-4BC0-81A8-9C878720D2C7}"/>
                </a:ext>
              </a:extLst>
            </p:cNvPr>
            <p:cNvSpPr/>
            <p:nvPr/>
          </p:nvSpPr>
          <p:spPr>
            <a:xfrm>
              <a:off x="2847975" y="4619625"/>
              <a:ext cx="5448300" cy="342900"/>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Interfaces</a:t>
              </a:r>
            </a:p>
          </p:txBody>
        </p:sp>
        <p:sp>
          <p:nvSpPr>
            <p:cNvPr id="10" name="Rectangle 9">
              <a:extLst>
                <a:ext uri="{FF2B5EF4-FFF2-40B4-BE49-F238E27FC236}">
                  <a16:creationId xmlns:a16="http://schemas.microsoft.com/office/drawing/2014/main" id="{1EA67389-79ED-4D29-86FD-A0D4287ACA4C}"/>
                </a:ext>
              </a:extLst>
            </p:cNvPr>
            <p:cNvSpPr/>
            <p:nvPr/>
          </p:nvSpPr>
          <p:spPr>
            <a:xfrm>
              <a:off x="2838450" y="5419725"/>
              <a:ext cx="5448300" cy="342900"/>
            </a:xfrm>
            <a:prstGeom prst="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Abstraction Layer</a:t>
              </a:r>
            </a:p>
          </p:txBody>
        </p:sp>
        <p:sp>
          <p:nvSpPr>
            <p:cNvPr id="11" name="Rectangle 10">
              <a:extLst>
                <a:ext uri="{FF2B5EF4-FFF2-40B4-BE49-F238E27FC236}">
                  <a16:creationId xmlns:a16="http://schemas.microsoft.com/office/drawing/2014/main" id="{27593694-263E-4180-B54E-46E66DB6979D}"/>
                </a:ext>
              </a:extLst>
            </p:cNvPr>
            <p:cNvSpPr/>
            <p:nvPr/>
          </p:nvSpPr>
          <p:spPr>
            <a:xfrm>
              <a:off x="2847975" y="5019675"/>
              <a:ext cx="5448300" cy="342900"/>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Connectivity/Network</a:t>
              </a:r>
            </a:p>
          </p:txBody>
        </p:sp>
        <p:sp>
          <p:nvSpPr>
            <p:cNvPr id="13" name="Rectangle 12">
              <a:extLst>
                <a:ext uri="{FF2B5EF4-FFF2-40B4-BE49-F238E27FC236}">
                  <a16:creationId xmlns:a16="http://schemas.microsoft.com/office/drawing/2014/main" id="{8F7870D7-0271-47C0-9674-30D44408D17C}"/>
                </a:ext>
              </a:extLst>
            </p:cNvPr>
            <p:cNvSpPr/>
            <p:nvPr/>
          </p:nvSpPr>
          <p:spPr>
            <a:xfrm>
              <a:off x="2867025" y="2000250"/>
              <a:ext cx="5448300" cy="342900"/>
            </a:xfrm>
            <a:prstGeom prst="rect">
              <a:avLst/>
            </a:prstGeom>
            <a:solidFill>
              <a:srgbClr val="3075C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Presentment</a:t>
              </a:r>
            </a:p>
          </p:txBody>
        </p:sp>
        <p:sp>
          <p:nvSpPr>
            <p:cNvPr id="14" name="Rectangle 13">
              <a:extLst>
                <a:ext uri="{FF2B5EF4-FFF2-40B4-BE49-F238E27FC236}">
                  <a16:creationId xmlns:a16="http://schemas.microsoft.com/office/drawing/2014/main" id="{0F8A787B-C19D-4ED3-8F80-D870005B9CF6}"/>
                </a:ext>
              </a:extLst>
            </p:cNvPr>
            <p:cNvSpPr/>
            <p:nvPr/>
          </p:nvSpPr>
          <p:spPr>
            <a:xfrm>
              <a:off x="2857500" y="2400300"/>
              <a:ext cx="5448300" cy="342900"/>
            </a:xfrm>
            <a:prstGeom prst="rect">
              <a:avLst/>
            </a:prstGeom>
            <a:solidFill>
              <a:srgbClr val="3075C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Application Programming Interfaces</a:t>
              </a:r>
            </a:p>
          </p:txBody>
        </p:sp>
        <p:grpSp>
          <p:nvGrpSpPr>
            <p:cNvPr id="18" name="Group 17">
              <a:extLst>
                <a:ext uri="{FF2B5EF4-FFF2-40B4-BE49-F238E27FC236}">
                  <a16:creationId xmlns:a16="http://schemas.microsoft.com/office/drawing/2014/main" id="{FD5F2869-022C-4B1F-B2DD-B41909240595}"/>
                </a:ext>
              </a:extLst>
            </p:cNvPr>
            <p:cNvGrpSpPr/>
            <p:nvPr/>
          </p:nvGrpSpPr>
          <p:grpSpPr>
            <a:xfrm>
              <a:off x="2847975" y="3209925"/>
              <a:ext cx="5448300" cy="342900"/>
              <a:chOff x="2847975" y="3181350"/>
              <a:chExt cx="5448300" cy="342900"/>
            </a:xfrm>
            <a:solidFill>
              <a:srgbClr val="3075C0"/>
            </a:solidFill>
          </p:grpSpPr>
          <p:sp>
            <p:nvSpPr>
              <p:cNvPr id="15" name="Rectangle 14">
                <a:extLst>
                  <a:ext uri="{FF2B5EF4-FFF2-40B4-BE49-F238E27FC236}">
                    <a16:creationId xmlns:a16="http://schemas.microsoft.com/office/drawing/2014/main" id="{1A2F921E-CCFC-43E8-A17E-F575EC5D5AFD}"/>
                  </a:ext>
                </a:extLst>
              </p:cNvPr>
              <p:cNvSpPr/>
              <p:nvPr/>
            </p:nvSpPr>
            <p:spPr>
              <a:xfrm>
                <a:off x="2847975" y="3181350"/>
                <a:ext cx="2790825" cy="3429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a:t>
                </a:r>
              </a:p>
            </p:txBody>
          </p:sp>
          <p:sp>
            <p:nvSpPr>
              <p:cNvPr id="16" name="Rectangle 15">
                <a:extLst>
                  <a:ext uri="{FF2B5EF4-FFF2-40B4-BE49-F238E27FC236}">
                    <a16:creationId xmlns:a16="http://schemas.microsoft.com/office/drawing/2014/main" id="{38867491-7B9A-4269-9527-C9F392F8EEDE}"/>
                  </a:ext>
                </a:extLst>
              </p:cNvPr>
              <p:cNvSpPr/>
              <p:nvPr/>
            </p:nvSpPr>
            <p:spPr>
              <a:xfrm>
                <a:off x="5657851" y="3181350"/>
                <a:ext cx="2638424" cy="3429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Metadata</a:t>
                </a:r>
              </a:p>
            </p:txBody>
          </p:sp>
        </p:grpSp>
        <p:sp>
          <p:nvSpPr>
            <p:cNvPr id="17" name="Rectangle 16">
              <a:extLst>
                <a:ext uri="{FF2B5EF4-FFF2-40B4-BE49-F238E27FC236}">
                  <a16:creationId xmlns:a16="http://schemas.microsoft.com/office/drawing/2014/main" id="{95575519-4CE0-41EE-9B81-FD07974A5234}"/>
                </a:ext>
              </a:extLst>
            </p:cNvPr>
            <p:cNvSpPr/>
            <p:nvPr/>
          </p:nvSpPr>
          <p:spPr>
            <a:xfrm>
              <a:off x="2857500" y="2800350"/>
              <a:ext cx="5448300" cy="342900"/>
            </a:xfrm>
            <a:prstGeom prst="rect">
              <a:avLst/>
            </a:prstGeom>
            <a:solidFill>
              <a:srgbClr val="3075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Applications/Software</a:t>
              </a:r>
            </a:p>
          </p:txBody>
        </p:sp>
        <p:sp>
          <p:nvSpPr>
            <p:cNvPr id="23" name="TextBox 22">
              <a:extLst>
                <a:ext uri="{FF2B5EF4-FFF2-40B4-BE49-F238E27FC236}">
                  <a16:creationId xmlns:a16="http://schemas.microsoft.com/office/drawing/2014/main" id="{479A77E0-4F18-454A-98AC-53481AB4CE50}"/>
                </a:ext>
              </a:extLst>
            </p:cNvPr>
            <p:cNvSpPr txBox="1"/>
            <p:nvPr/>
          </p:nvSpPr>
          <p:spPr>
            <a:xfrm>
              <a:off x="8553450" y="5600700"/>
              <a:ext cx="2571750" cy="677108"/>
            </a:xfrm>
            <a:prstGeom prst="rect">
              <a:avLst/>
            </a:prstGeom>
            <a:noFill/>
          </p:spPr>
          <p:txBody>
            <a:bodyPr wrap="square" rtlCol="0">
              <a:spAutoFit/>
            </a:bodyPr>
            <a:lstStyle/>
            <a:p>
              <a:r>
                <a:rPr lang="en-US" sz="1350" b="1" dirty="0">
                  <a:solidFill>
                    <a:schemeClr val="accent1"/>
                  </a:solidFill>
                </a:rPr>
                <a:t>Infrastructure as a Service</a:t>
              </a:r>
            </a:p>
          </p:txBody>
        </p:sp>
        <p:sp>
          <p:nvSpPr>
            <p:cNvPr id="24" name="TextBox 23">
              <a:extLst>
                <a:ext uri="{FF2B5EF4-FFF2-40B4-BE49-F238E27FC236}">
                  <a16:creationId xmlns:a16="http://schemas.microsoft.com/office/drawing/2014/main" id="{A4D34812-0F07-4D05-AAD2-C794A0371857}"/>
                </a:ext>
              </a:extLst>
            </p:cNvPr>
            <p:cNvSpPr txBox="1"/>
            <p:nvPr/>
          </p:nvSpPr>
          <p:spPr>
            <a:xfrm>
              <a:off x="8524876" y="3752850"/>
              <a:ext cx="2571750" cy="400109"/>
            </a:xfrm>
            <a:prstGeom prst="rect">
              <a:avLst/>
            </a:prstGeom>
            <a:noFill/>
          </p:spPr>
          <p:txBody>
            <a:bodyPr wrap="square" rtlCol="0">
              <a:spAutoFit/>
            </a:bodyPr>
            <a:lstStyle/>
            <a:p>
              <a:r>
                <a:rPr lang="en-US" sz="1350" b="1" dirty="0">
                  <a:solidFill>
                    <a:schemeClr val="tx1">
                      <a:lumMod val="50000"/>
                      <a:lumOff val="50000"/>
                    </a:schemeClr>
                  </a:solidFill>
                </a:rPr>
                <a:t>Platform as a Service</a:t>
              </a:r>
            </a:p>
          </p:txBody>
        </p:sp>
        <p:sp>
          <p:nvSpPr>
            <p:cNvPr id="25" name="TextBox 24">
              <a:extLst>
                <a:ext uri="{FF2B5EF4-FFF2-40B4-BE49-F238E27FC236}">
                  <a16:creationId xmlns:a16="http://schemas.microsoft.com/office/drawing/2014/main" id="{49105CEF-E0F1-4A64-971A-836D5BCB8D37}"/>
                </a:ext>
              </a:extLst>
            </p:cNvPr>
            <p:cNvSpPr txBox="1"/>
            <p:nvPr/>
          </p:nvSpPr>
          <p:spPr>
            <a:xfrm>
              <a:off x="8496300" y="2552701"/>
              <a:ext cx="2571750" cy="400109"/>
            </a:xfrm>
            <a:prstGeom prst="rect">
              <a:avLst/>
            </a:prstGeom>
            <a:noFill/>
          </p:spPr>
          <p:txBody>
            <a:bodyPr wrap="square" rtlCol="0">
              <a:spAutoFit/>
            </a:bodyPr>
            <a:lstStyle/>
            <a:p>
              <a:r>
                <a:rPr lang="en-US" sz="1350" b="1" dirty="0">
                  <a:solidFill>
                    <a:srgbClr val="3075C0"/>
                  </a:solidFill>
                </a:rPr>
                <a:t>Software as a Service</a:t>
              </a:r>
            </a:p>
          </p:txBody>
        </p:sp>
      </p:grpSp>
    </p:spTree>
    <p:extLst>
      <p:ext uri="{BB962C8B-B14F-4D97-AF65-F5344CB8AC3E}">
        <p14:creationId xmlns:p14="http://schemas.microsoft.com/office/powerpoint/2010/main" val="4029172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6D71-9584-4E42-A0C1-F27FC3BAAA0A}"/>
              </a:ext>
            </a:extLst>
          </p:cNvPr>
          <p:cNvSpPr>
            <a:spLocks noGrp="1"/>
          </p:cNvSpPr>
          <p:nvPr>
            <p:ph type="title"/>
          </p:nvPr>
        </p:nvSpPr>
        <p:spPr/>
        <p:txBody>
          <a:bodyPr/>
          <a:lstStyle/>
          <a:p>
            <a:r>
              <a:rPr lang="en-US" dirty="0"/>
              <a:t>Cloud Deployment Models</a:t>
            </a:r>
          </a:p>
        </p:txBody>
      </p:sp>
      <p:sp>
        <p:nvSpPr>
          <p:cNvPr id="3" name="Content Placeholder 2">
            <a:extLst>
              <a:ext uri="{FF2B5EF4-FFF2-40B4-BE49-F238E27FC236}">
                <a16:creationId xmlns:a16="http://schemas.microsoft.com/office/drawing/2014/main" id="{5A8C37E4-52AA-4E9C-A774-E1315C07CCE0}"/>
              </a:ext>
            </a:extLst>
          </p:cNvPr>
          <p:cNvSpPr>
            <a:spLocks noGrp="1"/>
          </p:cNvSpPr>
          <p:nvPr>
            <p:ph idx="1"/>
          </p:nvPr>
        </p:nvSpPr>
        <p:spPr>
          <a:xfrm>
            <a:off x="1113233" y="2278857"/>
            <a:ext cx="7514035" cy="3579019"/>
          </a:xfrm>
        </p:spPr>
        <p:txBody>
          <a:bodyPr>
            <a:normAutofit/>
          </a:bodyPr>
          <a:lstStyle/>
          <a:p>
            <a:r>
              <a:rPr lang="en-US" sz="1650" dirty="0"/>
              <a:t> Public   </a:t>
            </a:r>
          </a:p>
          <a:p>
            <a:pPr marL="0" indent="0">
              <a:buNone/>
            </a:pPr>
            <a:r>
              <a:rPr lang="en-US" sz="1650" dirty="0"/>
              <a:t>Cloud infrastructure is available to the general public, owned by org selling cloud services</a:t>
            </a:r>
          </a:p>
          <a:p>
            <a:r>
              <a:rPr lang="en-US" sz="1650" dirty="0"/>
              <a:t>Private</a:t>
            </a:r>
          </a:p>
          <a:p>
            <a:pPr marL="0" indent="0">
              <a:buNone/>
            </a:pPr>
            <a:r>
              <a:rPr lang="en-US" sz="1650" dirty="0"/>
              <a:t>Cloud infrastructure for single organization only, may be managed by the organization or a 3rd party, on or off premise</a:t>
            </a:r>
          </a:p>
          <a:p>
            <a:r>
              <a:rPr lang="en-US" sz="1650" dirty="0"/>
              <a:t>Hybrid </a:t>
            </a:r>
          </a:p>
          <a:p>
            <a:pPr marL="0" indent="0">
              <a:buNone/>
            </a:pPr>
            <a:r>
              <a:rPr lang="en-US" sz="1650" dirty="0"/>
              <a:t>Cloud infrastructure shared by several organizations that have shared concerns, managed by org or 3rd party</a:t>
            </a:r>
          </a:p>
          <a:p>
            <a:r>
              <a:rPr lang="en-US" sz="1650" dirty="0"/>
              <a:t>Community</a:t>
            </a:r>
          </a:p>
          <a:p>
            <a:pPr marL="0" indent="0">
              <a:buNone/>
            </a:pPr>
            <a:r>
              <a:rPr lang="en-US" sz="1650" dirty="0"/>
              <a:t>      Combinations of clouds types</a:t>
            </a:r>
          </a:p>
        </p:txBody>
      </p:sp>
    </p:spTree>
    <p:extLst>
      <p:ext uri="{BB962C8B-B14F-4D97-AF65-F5344CB8AC3E}">
        <p14:creationId xmlns:p14="http://schemas.microsoft.com/office/powerpoint/2010/main" val="18877867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Journey to Agile Integrated Infrastructure</a:t>
            </a:r>
          </a:p>
        </p:txBody>
      </p:sp>
      <p:sp>
        <p:nvSpPr>
          <p:cNvPr id="5" name="Slide Number Placeholder 4"/>
          <p:cNvSpPr>
            <a:spLocks noGrp="1"/>
          </p:cNvSpPr>
          <p:nvPr>
            <p:ph type="sldNum" sz="quarter" idx="12"/>
          </p:nvPr>
        </p:nvSpPr>
        <p:spPr/>
        <p:txBody>
          <a:bodyPr/>
          <a:lstStyle/>
          <a:p>
            <a:fld id="{5CF913C8-17C4-FB4D-9EC3-D615C3C027F0}" type="slidenum">
              <a:rPr lang="en-US" smtClean="0"/>
              <a:pPr/>
              <a:t>112</a:t>
            </a:fld>
            <a:endParaRPr lang="en-US" dirty="0"/>
          </a:p>
        </p:txBody>
      </p:sp>
      <p:sp>
        <p:nvSpPr>
          <p:cNvPr id="6" name="TextBox 40"/>
          <p:cNvSpPr txBox="1"/>
          <p:nvPr/>
        </p:nvSpPr>
        <p:spPr>
          <a:xfrm>
            <a:off x="1486062" y="4838775"/>
            <a:ext cx="6471999" cy="584775"/>
          </a:xfrm>
          <a:prstGeom prst="rect">
            <a:avLst/>
          </a:prstGeom>
          <a:noFill/>
          <a:ln w="28575">
            <a:noFill/>
          </a:ln>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a:r>
              <a:rPr lang="en-US" sz="3200" b="1" dirty="0">
                <a:solidFill>
                  <a:srgbClr val="000000"/>
                </a:solidFill>
                <a:latin typeface="Calibri" panose="020F0502020204030204" pitchFamily="34" charset="0"/>
              </a:rPr>
              <a:t>Hosted Private Cloud</a:t>
            </a:r>
          </a:p>
        </p:txBody>
      </p:sp>
      <p:sp>
        <p:nvSpPr>
          <p:cNvPr id="7" name="TextBox 39"/>
          <p:cNvSpPr txBox="1"/>
          <p:nvPr/>
        </p:nvSpPr>
        <p:spPr>
          <a:xfrm>
            <a:off x="1290606" y="5353458"/>
            <a:ext cx="6470801" cy="584775"/>
          </a:xfrm>
          <a:prstGeom prst="rect">
            <a:avLst/>
          </a:prstGeom>
          <a:noFill/>
          <a:ln w="28575">
            <a:noFill/>
          </a:ln>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a:r>
              <a:rPr lang="en-US" sz="3200" b="1" dirty="0">
                <a:solidFill>
                  <a:srgbClr val="000000"/>
                </a:solidFill>
                <a:latin typeface="Calibri" panose="020F0502020204030204" pitchFamily="34" charset="0"/>
              </a:rPr>
              <a:t>Public Cloud</a:t>
            </a:r>
          </a:p>
        </p:txBody>
      </p:sp>
      <p:sp>
        <p:nvSpPr>
          <p:cNvPr id="9" name="TextBox 41"/>
          <p:cNvSpPr txBox="1"/>
          <p:nvPr/>
        </p:nvSpPr>
        <p:spPr>
          <a:xfrm>
            <a:off x="4005747" y="1975123"/>
            <a:ext cx="2587004" cy="584769"/>
          </a:xfrm>
          <a:prstGeom prst="rect">
            <a:avLst/>
          </a:prstGeom>
          <a:noFill/>
          <a:ln w="28575">
            <a:noFill/>
          </a:ln>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a:r>
              <a:rPr lang="en-US" sz="3200" b="1" dirty="0">
                <a:solidFill>
                  <a:schemeClr val="accent6">
                    <a:lumMod val="75000"/>
                  </a:schemeClr>
                </a:solidFill>
                <a:latin typeface="Calibri" panose="020F0502020204030204" pitchFamily="34" charset="0"/>
              </a:rPr>
              <a:t>Private Cloud</a:t>
            </a:r>
          </a:p>
        </p:txBody>
      </p:sp>
      <p:sp>
        <p:nvSpPr>
          <p:cNvPr id="10" name="TextBox 7"/>
          <p:cNvSpPr txBox="1"/>
          <p:nvPr/>
        </p:nvSpPr>
        <p:spPr>
          <a:xfrm>
            <a:off x="502032" y="1653906"/>
            <a:ext cx="8061292" cy="400110"/>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pPr>
            <a:r>
              <a:rPr lang="en-US" sz="2000" dirty="0">
                <a:solidFill>
                  <a:srgbClr val="C00000"/>
                </a:solidFill>
                <a:latin typeface="Calibri"/>
              </a:rPr>
              <a:t>Modern Data Center Environment: Elastic, Scalable, Efficient, Fast </a:t>
            </a:r>
          </a:p>
        </p:txBody>
      </p:sp>
      <p:sp>
        <p:nvSpPr>
          <p:cNvPr id="11" name="TextBox 42"/>
          <p:cNvSpPr txBox="1"/>
          <p:nvPr/>
        </p:nvSpPr>
        <p:spPr>
          <a:xfrm>
            <a:off x="927748" y="1992147"/>
            <a:ext cx="2495568" cy="584775"/>
          </a:xfrm>
          <a:prstGeom prst="rect">
            <a:avLst/>
          </a:prstGeom>
          <a:noFill/>
          <a:ln w="28575">
            <a:noFill/>
          </a:ln>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a:r>
              <a:rPr lang="en-US" sz="3200" b="1" dirty="0">
                <a:solidFill>
                  <a:srgbClr val="0084C7"/>
                </a:solidFill>
                <a:latin typeface="Calibri" panose="020F0502020204030204" pitchFamily="34" charset="0"/>
              </a:rPr>
              <a:t>Traditional IT</a:t>
            </a:r>
          </a:p>
        </p:txBody>
      </p:sp>
      <p:sp>
        <p:nvSpPr>
          <p:cNvPr id="12" name="TextBox 21"/>
          <p:cNvSpPr txBox="1"/>
          <p:nvPr/>
        </p:nvSpPr>
        <p:spPr>
          <a:xfrm rot="16200000">
            <a:off x="-50936" y="2588823"/>
            <a:ext cx="1502331" cy="311621"/>
          </a:xfrm>
          <a:prstGeom prst="rect">
            <a:avLst/>
          </a:prstGeom>
          <a:solidFill>
            <a:schemeClr val="bg1"/>
          </a:solidFill>
          <a:ln w="28575">
            <a:solidFill>
              <a:srgbClr val="002060"/>
            </a:solidFill>
          </a:ln>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a:r>
              <a:rPr lang="en-US" sz="1400" b="1" dirty="0">
                <a:solidFill>
                  <a:srgbClr val="000000"/>
                </a:solidFill>
                <a:latin typeface="Calibri" panose="020F0502020204030204" pitchFamily="34" charset="0"/>
              </a:rPr>
              <a:t>Off Premise</a:t>
            </a:r>
          </a:p>
        </p:txBody>
      </p:sp>
      <p:sp>
        <p:nvSpPr>
          <p:cNvPr id="13" name="TextBox 22"/>
          <p:cNvSpPr txBox="1"/>
          <p:nvPr/>
        </p:nvSpPr>
        <p:spPr>
          <a:xfrm rot="16200000">
            <a:off x="-165249" y="4200066"/>
            <a:ext cx="1730960" cy="311621"/>
          </a:xfrm>
          <a:prstGeom prst="rect">
            <a:avLst/>
          </a:prstGeom>
          <a:solidFill>
            <a:schemeClr val="tx2">
              <a:lumMod val="65000"/>
              <a:lumOff val="35000"/>
            </a:schemeClr>
          </a:solidFill>
          <a:ln w="28575">
            <a:solidFill>
              <a:srgbClr val="002060"/>
            </a:solidFill>
          </a:ln>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a:r>
              <a:rPr lang="en-US" sz="1400" b="1" dirty="0">
                <a:solidFill>
                  <a:srgbClr val="FFFFFF"/>
                </a:solidFill>
                <a:latin typeface="Calibri" panose="020F0502020204030204" pitchFamily="34" charset="0"/>
              </a:rPr>
              <a:t>On Premise</a:t>
            </a:r>
          </a:p>
        </p:txBody>
      </p:sp>
      <p:sp>
        <p:nvSpPr>
          <p:cNvPr id="14" name="Rectangle 13"/>
          <p:cNvSpPr/>
          <p:nvPr/>
        </p:nvSpPr>
        <p:spPr bwMode="auto">
          <a:xfrm>
            <a:off x="1061402" y="3437100"/>
            <a:ext cx="1101127" cy="1384061"/>
          </a:xfrm>
          <a:prstGeom prst="rect">
            <a:avLst/>
          </a:prstGeom>
          <a:solidFill>
            <a:srgbClr val="0084C7"/>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endParaRPr lang="en-US" dirty="0">
              <a:solidFill>
                <a:srgbClr val="000000"/>
              </a:solidFill>
            </a:endParaRPr>
          </a:p>
        </p:txBody>
      </p:sp>
      <p:sp>
        <p:nvSpPr>
          <p:cNvPr id="15" name="TextBox 5"/>
          <p:cNvSpPr txBox="1"/>
          <p:nvPr/>
        </p:nvSpPr>
        <p:spPr>
          <a:xfrm>
            <a:off x="1014523" y="3562143"/>
            <a:ext cx="1233883" cy="1015663"/>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marL="182867" indent="-182867" eaLnBrk="1" fontAlgn="auto" hangingPunct="1">
              <a:spcBef>
                <a:spcPts val="0"/>
              </a:spcBef>
              <a:spcAft>
                <a:spcPts val="0"/>
              </a:spcAft>
              <a:buFont typeface="Arial"/>
              <a:buChar char="•"/>
              <a:defRPr/>
            </a:pPr>
            <a:r>
              <a:rPr lang="en-US" sz="1200" b="1" kern="0" dirty="0">
                <a:solidFill>
                  <a:srgbClr val="FFFFFF"/>
                </a:solidFill>
                <a:latin typeface="Calibri"/>
              </a:rPr>
              <a:t>Servers</a:t>
            </a:r>
          </a:p>
          <a:p>
            <a:pPr marL="182867" indent="-182867" eaLnBrk="1" fontAlgn="auto" hangingPunct="1">
              <a:spcBef>
                <a:spcPts val="0"/>
              </a:spcBef>
              <a:spcAft>
                <a:spcPts val="0"/>
              </a:spcAft>
              <a:buFont typeface="Arial"/>
              <a:buChar char="•"/>
              <a:defRPr/>
            </a:pPr>
            <a:r>
              <a:rPr lang="en-US" sz="1200" b="1" kern="0" dirty="0">
                <a:solidFill>
                  <a:srgbClr val="FFFFFF"/>
                </a:solidFill>
                <a:latin typeface="Calibri"/>
              </a:rPr>
              <a:t>Storage</a:t>
            </a:r>
          </a:p>
          <a:p>
            <a:pPr marL="182867" indent="-182867" eaLnBrk="1" fontAlgn="auto" hangingPunct="1">
              <a:spcBef>
                <a:spcPts val="0"/>
              </a:spcBef>
              <a:spcAft>
                <a:spcPts val="0"/>
              </a:spcAft>
              <a:buFont typeface="Arial"/>
              <a:buChar char="•"/>
              <a:defRPr/>
            </a:pPr>
            <a:r>
              <a:rPr lang="en-US" sz="1200" b="1" kern="0" dirty="0">
                <a:solidFill>
                  <a:srgbClr val="FFFFFF"/>
                </a:solidFill>
                <a:latin typeface="Calibri"/>
              </a:rPr>
              <a:t>Networking</a:t>
            </a:r>
          </a:p>
          <a:p>
            <a:pPr marL="182867" indent="-182867" eaLnBrk="1" fontAlgn="auto" hangingPunct="1">
              <a:spcBef>
                <a:spcPts val="0"/>
              </a:spcBef>
              <a:spcAft>
                <a:spcPts val="0"/>
              </a:spcAft>
              <a:buFont typeface="Arial"/>
              <a:buChar char="•"/>
              <a:defRPr/>
            </a:pPr>
            <a:r>
              <a:rPr lang="en-US" sz="1200" b="1" kern="0" dirty="0">
                <a:solidFill>
                  <a:srgbClr val="FFFFFF"/>
                </a:solidFill>
                <a:latin typeface="Calibri"/>
              </a:rPr>
              <a:t>Power &amp; </a:t>
            </a:r>
            <a:br>
              <a:rPr lang="en-US" sz="1200" b="1" kern="0" dirty="0">
                <a:solidFill>
                  <a:srgbClr val="FFFFFF"/>
                </a:solidFill>
                <a:latin typeface="Calibri"/>
              </a:rPr>
            </a:br>
            <a:r>
              <a:rPr lang="en-US" sz="1200" b="1" kern="0" dirty="0">
                <a:solidFill>
                  <a:srgbClr val="FFFFFF"/>
                </a:solidFill>
                <a:latin typeface="Calibri"/>
              </a:rPr>
              <a:t>Cooling</a:t>
            </a:r>
          </a:p>
        </p:txBody>
      </p:sp>
      <p:sp>
        <p:nvSpPr>
          <p:cNvPr id="17" name="TextBox 29"/>
          <p:cNvSpPr txBox="1"/>
          <p:nvPr/>
        </p:nvSpPr>
        <p:spPr>
          <a:xfrm>
            <a:off x="8054997" y="3413922"/>
            <a:ext cx="395445" cy="1169551"/>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defRPr/>
            </a:pPr>
            <a:r>
              <a:rPr lang="en-US" sz="1000" kern="0" dirty="0">
                <a:solidFill>
                  <a:srgbClr val="FFFFFF"/>
                </a:solidFill>
                <a:latin typeface="Calibri"/>
              </a:rPr>
              <a:t>Cloud Native Apps</a:t>
            </a:r>
          </a:p>
          <a:p>
            <a:pPr algn="ctr"/>
            <a:endParaRPr lang="en-US" sz="1000" dirty="0">
              <a:solidFill>
                <a:srgbClr val="000000"/>
              </a:solidFill>
            </a:endParaRPr>
          </a:p>
        </p:txBody>
      </p:sp>
      <p:sp>
        <p:nvSpPr>
          <p:cNvPr id="18" name="TextBox 26"/>
          <p:cNvSpPr txBox="1"/>
          <p:nvPr/>
        </p:nvSpPr>
        <p:spPr>
          <a:xfrm>
            <a:off x="7147046" y="3382569"/>
            <a:ext cx="326388" cy="1323439"/>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defRPr/>
            </a:pPr>
            <a:r>
              <a:rPr lang="en-US" sz="1000" kern="0" dirty="0">
                <a:solidFill>
                  <a:srgbClr val="FFFFFF"/>
                </a:solidFill>
                <a:latin typeface="Calibri"/>
              </a:rPr>
              <a:t>Cloud Core Apps</a:t>
            </a:r>
          </a:p>
          <a:p>
            <a:pPr algn="ctr"/>
            <a:endParaRPr lang="en-US" sz="1000" dirty="0">
              <a:solidFill>
                <a:srgbClr val="000000"/>
              </a:solidFill>
            </a:endParaRPr>
          </a:p>
        </p:txBody>
      </p:sp>
      <p:pic>
        <p:nvPicPr>
          <p:cNvPr id="19" name="Picture 18" descr="public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827" y="5187987"/>
            <a:ext cx="681255" cy="772033"/>
          </a:xfrm>
          <a:prstGeom prst="rect">
            <a:avLst/>
          </a:prstGeom>
        </p:spPr>
      </p:pic>
      <p:pic>
        <p:nvPicPr>
          <p:cNvPr id="20" name="Picture 19" descr="hostedprivateclou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763" y="4906931"/>
            <a:ext cx="774309" cy="782683"/>
          </a:xfrm>
          <a:prstGeom prst="rect">
            <a:avLst/>
          </a:prstGeom>
        </p:spPr>
      </p:pic>
      <p:pic>
        <p:nvPicPr>
          <p:cNvPr id="23" name="Picture 22" descr="private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1013" y="2133470"/>
            <a:ext cx="613130" cy="704599"/>
          </a:xfrm>
          <a:prstGeom prst="rect">
            <a:avLst/>
          </a:prstGeom>
        </p:spPr>
      </p:pic>
      <p:pic>
        <p:nvPicPr>
          <p:cNvPr id="24" name="Picture 23" descr="Traditiona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4814" y="2882076"/>
            <a:ext cx="450608" cy="570309"/>
          </a:xfrm>
          <a:prstGeom prst="rect">
            <a:avLst/>
          </a:prstGeom>
        </p:spPr>
      </p:pic>
      <p:sp>
        <p:nvSpPr>
          <p:cNvPr id="25" name="Rectangle 24"/>
          <p:cNvSpPr/>
          <p:nvPr/>
        </p:nvSpPr>
        <p:spPr bwMode="auto">
          <a:xfrm>
            <a:off x="2312510" y="3437100"/>
            <a:ext cx="1094473" cy="1384061"/>
          </a:xfrm>
          <a:prstGeom prst="rect">
            <a:avLst/>
          </a:prstGeom>
          <a:solidFill>
            <a:srgbClr val="EA824B"/>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endParaRPr lang="en-US" dirty="0">
              <a:solidFill>
                <a:srgbClr val="000000"/>
              </a:solidFill>
            </a:endParaRPr>
          </a:p>
        </p:txBody>
      </p:sp>
      <p:sp>
        <p:nvSpPr>
          <p:cNvPr id="26" name="Rectangle 25"/>
          <p:cNvSpPr/>
          <p:nvPr/>
        </p:nvSpPr>
        <p:spPr bwMode="auto">
          <a:xfrm>
            <a:off x="4743824" y="3432840"/>
            <a:ext cx="1022759" cy="1387318"/>
          </a:xfrm>
          <a:prstGeom prst="rect">
            <a:avLst/>
          </a:prstGeom>
          <a:solidFill>
            <a:srgbClr val="E44021"/>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endParaRPr lang="en-US" dirty="0">
              <a:solidFill>
                <a:srgbClr val="000000"/>
              </a:solidFill>
            </a:endParaRPr>
          </a:p>
        </p:txBody>
      </p:sp>
      <p:pic>
        <p:nvPicPr>
          <p:cNvPr id="27" name="Picture 26" descr="arrow_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43824" y="4357617"/>
            <a:ext cx="1022759" cy="483903"/>
          </a:xfrm>
          <a:prstGeom prst="rect">
            <a:avLst/>
          </a:prstGeom>
        </p:spPr>
      </p:pic>
      <p:sp>
        <p:nvSpPr>
          <p:cNvPr id="28" name="Rectangle 27"/>
          <p:cNvSpPr/>
          <p:nvPr/>
        </p:nvSpPr>
        <p:spPr bwMode="auto">
          <a:xfrm>
            <a:off x="5908212" y="3439308"/>
            <a:ext cx="942244" cy="1387319"/>
          </a:xfrm>
          <a:prstGeom prst="rect">
            <a:avLst/>
          </a:prstGeom>
          <a:solidFill>
            <a:srgbClr val="D82C2B"/>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endParaRPr lang="en-US" dirty="0">
              <a:solidFill>
                <a:srgbClr val="000000"/>
              </a:solidFill>
            </a:endParaRPr>
          </a:p>
        </p:txBody>
      </p:sp>
      <p:sp>
        <p:nvSpPr>
          <p:cNvPr id="29" name="TextBox 25"/>
          <p:cNvSpPr txBox="1"/>
          <p:nvPr/>
        </p:nvSpPr>
        <p:spPr>
          <a:xfrm>
            <a:off x="5811676" y="3753924"/>
            <a:ext cx="1131860" cy="646331"/>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defRPr/>
            </a:pPr>
            <a:r>
              <a:rPr lang="en-US" sz="1200" b="1" kern="0" dirty="0">
                <a:solidFill>
                  <a:srgbClr val="FFFFFF"/>
                </a:solidFill>
                <a:latin typeface="Calibri"/>
              </a:rPr>
              <a:t>Orchestration &amp; Automation</a:t>
            </a:r>
          </a:p>
          <a:p>
            <a:pPr algn="ctr"/>
            <a:endParaRPr lang="en-US" sz="1200" b="1" dirty="0">
              <a:solidFill>
                <a:srgbClr val="000000"/>
              </a:solidFill>
            </a:endParaRPr>
          </a:p>
        </p:txBody>
      </p:sp>
      <p:sp>
        <p:nvSpPr>
          <p:cNvPr id="30" name="TextBox 29"/>
          <p:cNvSpPr txBox="1"/>
          <p:nvPr/>
        </p:nvSpPr>
        <p:spPr>
          <a:xfrm>
            <a:off x="4728735" y="3599578"/>
            <a:ext cx="1062921" cy="830991"/>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defRPr/>
            </a:pPr>
            <a:r>
              <a:rPr lang="en-US" sz="1200" b="1" kern="0" dirty="0">
                <a:solidFill>
                  <a:srgbClr val="FFFFFF"/>
                </a:solidFill>
                <a:latin typeface="Calibri"/>
              </a:rPr>
              <a:t>Hyper-Converged</a:t>
            </a:r>
          </a:p>
          <a:p>
            <a:pPr algn="ctr" eaLnBrk="1" fontAlgn="auto" hangingPunct="1">
              <a:spcBef>
                <a:spcPts val="0"/>
              </a:spcBef>
              <a:spcAft>
                <a:spcPts val="0"/>
              </a:spcAft>
              <a:defRPr/>
            </a:pPr>
            <a:r>
              <a:rPr lang="en-US" sz="1200" b="1" kern="0" dirty="0">
                <a:solidFill>
                  <a:srgbClr val="FFFFFF"/>
                </a:solidFill>
                <a:latin typeface="Calibri"/>
              </a:rPr>
              <a:t>Infrastructure</a:t>
            </a:r>
          </a:p>
          <a:p>
            <a:pPr algn="ctr"/>
            <a:endParaRPr lang="en-US" sz="1200" b="1" dirty="0">
              <a:solidFill>
                <a:srgbClr val="000000"/>
              </a:solidFill>
            </a:endParaRPr>
          </a:p>
        </p:txBody>
      </p:sp>
      <p:sp>
        <p:nvSpPr>
          <p:cNvPr id="31" name="TextBox 27"/>
          <p:cNvSpPr txBox="1"/>
          <p:nvPr/>
        </p:nvSpPr>
        <p:spPr>
          <a:xfrm>
            <a:off x="7664445" y="3429598"/>
            <a:ext cx="312051" cy="1477328"/>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defRPr/>
            </a:pPr>
            <a:r>
              <a:rPr lang="en-US" sz="1000" kern="0" dirty="0">
                <a:solidFill>
                  <a:srgbClr val="FFFFFF"/>
                </a:solidFill>
                <a:latin typeface="Calibri"/>
              </a:rPr>
              <a:t>Elastic Capa-city</a:t>
            </a:r>
          </a:p>
          <a:p>
            <a:pPr algn="ctr"/>
            <a:endParaRPr lang="en-US" sz="1000" dirty="0">
              <a:solidFill>
                <a:srgbClr val="000000"/>
              </a:solidFill>
            </a:endParaRPr>
          </a:p>
        </p:txBody>
      </p:sp>
      <p:sp>
        <p:nvSpPr>
          <p:cNvPr id="32" name="TextBox 23"/>
          <p:cNvSpPr txBox="1"/>
          <p:nvPr/>
        </p:nvSpPr>
        <p:spPr>
          <a:xfrm>
            <a:off x="2285811" y="3706359"/>
            <a:ext cx="1144877" cy="830997"/>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defRPr/>
            </a:pPr>
            <a:r>
              <a:rPr lang="en-US" sz="1200" b="1" kern="0" dirty="0">
                <a:solidFill>
                  <a:srgbClr val="FFFFFF"/>
                </a:solidFill>
                <a:latin typeface="Calibri"/>
              </a:rPr>
              <a:t>Virtualization</a:t>
            </a:r>
          </a:p>
          <a:p>
            <a:pPr algn="ctr" eaLnBrk="1" fontAlgn="auto" hangingPunct="1">
              <a:spcBef>
                <a:spcPts val="0"/>
              </a:spcBef>
              <a:spcAft>
                <a:spcPts val="0"/>
              </a:spcAft>
              <a:defRPr/>
            </a:pPr>
            <a:r>
              <a:rPr lang="en-US" sz="1200" b="1" kern="0" dirty="0">
                <a:solidFill>
                  <a:srgbClr val="FFFFFF"/>
                </a:solidFill>
                <a:latin typeface="Calibri"/>
              </a:rPr>
              <a:t>&amp; Converged Infrastructure</a:t>
            </a:r>
          </a:p>
          <a:p>
            <a:pPr algn="ctr"/>
            <a:endParaRPr lang="en-US" sz="1200" b="1" dirty="0">
              <a:solidFill>
                <a:srgbClr val="000000"/>
              </a:solidFill>
            </a:endParaRPr>
          </a:p>
        </p:txBody>
      </p:sp>
      <p:pic>
        <p:nvPicPr>
          <p:cNvPr id="33" name="Picture 32" descr="arrow_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98394" y="4355862"/>
            <a:ext cx="949759" cy="483903"/>
          </a:xfrm>
          <a:prstGeom prst="rect">
            <a:avLst/>
          </a:prstGeom>
        </p:spPr>
      </p:pic>
      <p:pic>
        <p:nvPicPr>
          <p:cNvPr id="34" name="Picture 33" descr="arrow_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12510" y="4365879"/>
            <a:ext cx="1094473" cy="483903"/>
          </a:xfrm>
          <a:prstGeom prst="rect">
            <a:avLst/>
          </a:prstGeom>
        </p:spPr>
      </p:pic>
      <p:sp>
        <p:nvSpPr>
          <p:cNvPr id="35" name="Rectangle 34"/>
          <p:cNvSpPr/>
          <p:nvPr/>
        </p:nvSpPr>
        <p:spPr bwMode="auto">
          <a:xfrm>
            <a:off x="6983311" y="2637150"/>
            <a:ext cx="343772" cy="706876"/>
          </a:xfrm>
          <a:prstGeom prst="rect">
            <a:avLst/>
          </a:prstGeom>
          <a:solidFill>
            <a:srgbClr val="9A0000"/>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defTabSz="914333"/>
            <a:endParaRPr lang="en-US" dirty="0">
              <a:solidFill>
                <a:prstClr val="black"/>
              </a:solidFill>
            </a:endParaRPr>
          </a:p>
        </p:txBody>
      </p:sp>
      <p:sp>
        <p:nvSpPr>
          <p:cNvPr id="36" name="Rectangle 35"/>
          <p:cNvSpPr/>
          <p:nvPr/>
        </p:nvSpPr>
        <p:spPr bwMode="auto">
          <a:xfrm>
            <a:off x="7383100" y="2637150"/>
            <a:ext cx="509858" cy="706875"/>
          </a:xfrm>
          <a:prstGeom prst="rect">
            <a:avLst/>
          </a:prstGeom>
          <a:solidFill>
            <a:srgbClr val="9A0000"/>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defTabSz="914333"/>
            <a:endParaRPr lang="en-US" dirty="0">
              <a:solidFill>
                <a:prstClr val="black"/>
              </a:solidFill>
            </a:endParaRPr>
          </a:p>
        </p:txBody>
      </p:sp>
      <p:sp>
        <p:nvSpPr>
          <p:cNvPr id="37" name="Rectangle 36"/>
          <p:cNvSpPr/>
          <p:nvPr/>
        </p:nvSpPr>
        <p:spPr bwMode="auto">
          <a:xfrm>
            <a:off x="7952122" y="2640036"/>
            <a:ext cx="346566" cy="709774"/>
          </a:xfrm>
          <a:prstGeom prst="rect">
            <a:avLst/>
          </a:prstGeom>
          <a:solidFill>
            <a:srgbClr val="9A0000"/>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defTabSz="914333"/>
            <a:endParaRPr lang="en-US" dirty="0">
              <a:solidFill>
                <a:prstClr val="black"/>
              </a:solidFill>
            </a:endParaRPr>
          </a:p>
        </p:txBody>
      </p:sp>
      <p:sp>
        <p:nvSpPr>
          <p:cNvPr id="38" name="TextBox 55"/>
          <p:cNvSpPr txBox="1"/>
          <p:nvPr/>
        </p:nvSpPr>
        <p:spPr>
          <a:xfrm>
            <a:off x="7871748" y="2720124"/>
            <a:ext cx="502282" cy="507831"/>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defRPr/>
            </a:pPr>
            <a:r>
              <a:rPr lang="en-US" sz="900" b="1" kern="0" dirty="0">
                <a:solidFill>
                  <a:prstClr val="white"/>
                </a:solidFill>
                <a:latin typeface="Calibri"/>
              </a:rPr>
              <a:t>Cloud Native Apps</a:t>
            </a:r>
          </a:p>
        </p:txBody>
      </p:sp>
      <p:sp>
        <p:nvSpPr>
          <p:cNvPr id="39" name="TextBox 56"/>
          <p:cNvSpPr txBox="1"/>
          <p:nvPr/>
        </p:nvSpPr>
        <p:spPr>
          <a:xfrm>
            <a:off x="6940287" y="2792332"/>
            <a:ext cx="438885" cy="369332"/>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defRPr/>
            </a:pPr>
            <a:r>
              <a:rPr lang="en-US" sz="900" b="1" kern="0" dirty="0">
                <a:solidFill>
                  <a:prstClr val="white"/>
                </a:solidFill>
                <a:latin typeface="Calibri"/>
              </a:rPr>
              <a:t>Core Apps</a:t>
            </a:r>
            <a:endParaRPr lang="en-US" sz="900" b="1" dirty="0">
              <a:solidFill>
                <a:prstClr val="black"/>
              </a:solidFill>
            </a:endParaRPr>
          </a:p>
        </p:txBody>
      </p:sp>
      <p:sp>
        <p:nvSpPr>
          <p:cNvPr id="40" name="TextBox 57"/>
          <p:cNvSpPr txBox="1"/>
          <p:nvPr/>
        </p:nvSpPr>
        <p:spPr>
          <a:xfrm>
            <a:off x="7300391" y="2792700"/>
            <a:ext cx="671473" cy="507831"/>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defRPr/>
            </a:pPr>
            <a:r>
              <a:rPr lang="en-US" sz="900" b="1" kern="0" dirty="0">
                <a:solidFill>
                  <a:prstClr val="white"/>
                </a:solidFill>
                <a:latin typeface="Calibri"/>
              </a:rPr>
              <a:t>Elastic Capability</a:t>
            </a:r>
          </a:p>
          <a:p>
            <a:pPr algn="ctr"/>
            <a:endParaRPr lang="en-US" sz="900" b="1" dirty="0">
              <a:solidFill>
                <a:prstClr val="black"/>
              </a:solidFill>
            </a:endParaRPr>
          </a:p>
        </p:txBody>
      </p:sp>
      <p:pic>
        <p:nvPicPr>
          <p:cNvPr id="41" name="Picture 40" descr="image1.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86926" y="2838068"/>
            <a:ext cx="576104" cy="642223"/>
          </a:xfrm>
          <a:prstGeom prst="rect">
            <a:avLst/>
          </a:prstGeom>
        </p:spPr>
      </p:pic>
      <p:pic>
        <p:nvPicPr>
          <p:cNvPr id="42" name="Picture 41" descr="image2.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85459" y="2882074"/>
            <a:ext cx="360849" cy="406376"/>
          </a:xfrm>
          <a:prstGeom prst="rect">
            <a:avLst/>
          </a:prstGeom>
        </p:spPr>
      </p:pic>
      <p:pic>
        <p:nvPicPr>
          <p:cNvPr id="43" name="Picture 42" descr="image3.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82109" y="2882078"/>
            <a:ext cx="410641" cy="459661"/>
          </a:xfrm>
          <a:prstGeom prst="rect">
            <a:avLst/>
          </a:prstGeom>
        </p:spPr>
      </p:pic>
      <p:sp>
        <p:nvSpPr>
          <p:cNvPr id="44" name="Rectangle 43"/>
          <p:cNvSpPr/>
          <p:nvPr/>
        </p:nvSpPr>
        <p:spPr bwMode="auto">
          <a:xfrm>
            <a:off x="6972306" y="3439512"/>
            <a:ext cx="1326387" cy="1387318"/>
          </a:xfrm>
          <a:prstGeom prst="rect">
            <a:avLst/>
          </a:prstGeom>
          <a:solidFill>
            <a:srgbClr val="9A0000"/>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defTabSz="914333"/>
            <a:endParaRPr lang="en-US" dirty="0">
              <a:solidFill>
                <a:prstClr val="black"/>
              </a:solidFill>
            </a:endParaRPr>
          </a:p>
        </p:txBody>
      </p:sp>
      <p:sp>
        <p:nvSpPr>
          <p:cNvPr id="45" name="TextBox 62"/>
          <p:cNvSpPr txBox="1"/>
          <p:nvPr/>
        </p:nvSpPr>
        <p:spPr>
          <a:xfrm>
            <a:off x="6920264" y="3519490"/>
            <a:ext cx="1413577" cy="461665"/>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defRPr/>
            </a:pPr>
            <a:r>
              <a:rPr lang="en-US" sz="1200" b="1" kern="0" dirty="0">
                <a:solidFill>
                  <a:srgbClr val="FFFFFF"/>
                </a:solidFill>
                <a:latin typeface="Calibri"/>
              </a:rPr>
              <a:t>AGILE</a:t>
            </a:r>
          </a:p>
          <a:p>
            <a:pPr algn="ctr" eaLnBrk="1" fontAlgn="auto" hangingPunct="1">
              <a:spcBef>
                <a:spcPts val="0"/>
              </a:spcBef>
              <a:spcAft>
                <a:spcPts val="0"/>
              </a:spcAft>
              <a:defRPr/>
            </a:pPr>
            <a:r>
              <a:rPr lang="en-US" sz="1200" b="1" kern="0" dirty="0">
                <a:solidFill>
                  <a:srgbClr val="FFFFFF"/>
                </a:solidFill>
                <a:latin typeface="Calibri"/>
              </a:rPr>
              <a:t>INFRASTRUCTURE</a:t>
            </a:r>
          </a:p>
        </p:txBody>
      </p:sp>
      <p:sp>
        <p:nvSpPr>
          <p:cNvPr id="47" name="Rectangle 46"/>
          <p:cNvSpPr/>
          <p:nvPr/>
        </p:nvSpPr>
        <p:spPr bwMode="auto">
          <a:xfrm>
            <a:off x="3561424" y="3438410"/>
            <a:ext cx="1022759" cy="1387318"/>
          </a:xfrm>
          <a:prstGeom prst="rect">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endParaRPr lang="en-US" dirty="0">
              <a:solidFill>
                <a:srgbClr val="000000"/>
              </a:solidFill>
            </a:endParaRPr>
          </a:p>
        </p:txBody>
      </p:sp>
      <p:pic>
        <p:nvPicPr>
          <p:cNvPr id="48" name="Picture 47" descr="arrow_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61424" y="4363191"/>
            <a:ext cx="1022759" cy="483903"/>
          </a:xfrm>
          <a:prstGeom prst="rect">
            <a:avLst/>
          </a:prstGeom>
        </p:spPr>
      </p:pic>
      <p:sp>
        <p:nvSpPr>
          <p:cNvPr id="49" name="TextBox 48"/>
          <p:cNvSpPr txBox="1"/>
          <p:nvPr/>
        </p:nvSpPr>
        <p:spPr>
          <a:xfrm>
            <a:off x="3551037" y="3838740"/>
            <a:ext cx="1051545" cy="461665"/>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eaLnBrk="1" fontAlgn="auto" hangingPunct="1">
              <a:spcBef>
                <a:spcPts val="0"/>
              </a:spcBef>
              <a:spcAft>
                <a:spcPts val="0"/>
              </a:spcAft>
              <a:defRPr/>
            </a:pPr>
            <a:r>
              <a:rPr lang="en-US" sz="1200" b="1" kern="0" dirty="0">
                <a:solidFill>
                  <a:srgbClr val="FFFFFF"/>
                </a:solidFill>
                <a:latin typeface="Calibri"/>
              </a:rPr>
              <a:t>Flash</a:t>
            </a:r>
          </a:p>
          <a:p>
            <a:endParaRPr lang="en-US" sz="1200" b="1" dirty="0">
              <a:solidFill>
                <a:srgbClr val="000000"/>
              </a:solidFill>
            </a:endParaRPr>
          </a:p>
        </p:txBody>
      </p:sp>
      <p:sp>
        <p:nvSpPr>
          <p:cNvPr id="3" name="Lightning Bolt 2"/>
          <p:cNvSpPr/>
          <p:nvPr/>
        </p:nvSpPr>
        <p:spPr>
          <a:xfrm>
            <a:off x="3829856" y="2986252"/>
            <a:ext cx="493909" cy="314414"/>
          </a:xfrm>
          <a:prstGeom prst="lightningBol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a:p>
        </p:txBody>
      </p:sp>
      <p:pic>
        <p:nvPicPr>
          <p:cNvPr id="51" name="Picture 50" descr="publicclou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734" y="5011026"/>
            <a:ext cx="438708" cy="497166"/>
          </a:xfrm>
          <a:prstGeom prst="rect">
            <a:avLst/>
          </a:prstGeom>
        </p:spPr>
      </p:pic>
      <p:sp>
        <p:nvSpPr>
          <p:cNvPr id="52" name="TextBox 62"/>
          <p:cNvSpPr txBox="1"/>
          <p:nvPr/>
        </p:nvSpPr>
        <p:spPr>
          <a:xfrm>
            <a:off x="7031349" y="3971127"/>
            <a:ext cx="1213204" cy="611703"/>
          </a:xfrm>
          <a:prstGeom prst="rect">
            <a:avLst/>
          </a:prstGeom>
          <a:noFill/>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marL="171438" indent="-171438" eaLnBrk="1" fontAlgn="auto" hangingPunct="1">
              <a:spcBef>
                <a:spcPts val="0"/>
              </a:spcBef>
              <a:spcAft>
                <a:spcPts val="0"/>
              </a:spcAft>
              <a:buFont typeface="Arial" panose="020B0604020202020204" pitchFamily="34" charset="0"/>
              <a:buChar char="•"/>
              <a:defRPr/>
            </a:pPr>
            <a:r>
              <a:rPr lang="en-US" sz="1100" b="1" kern="0" dirty="0">
                <a:solidFill>
                  <a:srgbClr val="FFFFFF"/>
                </a:solidFill>
                <a:latin typeface="Calibri"/>
              </a:rPr>
              <a:t>Burst</a:t>
            </a:r>
          </a:p>
          <a:p>
            <a:pPr marL="171438" indent="-171438" eaLnBrk="1" fontAlgn="auto" hangingPunct="1">
              <a:spcBef>
                <a:spcPts val="0"/>
              </a:spcBef>
              <a:spcAft>
                <a:spcPts val="0"/>
              </a:spcAft>
              <a:buFont typeface="Arial" panose="020B0604020202020204" pitchFamily="34" charset="0"/>
              <a:buChar char="•"/>
              <a:defRPr/>
            </a:pPr>
            <a:r>
              <a:rPr lang="en-US" sz="1100" b="1" kern="0" dirty="0">
                <a:solidFill>
                  <a:srgbClr val="FFFFFF"/>
                </a:solidFill>
                <a:latin typeface="Calibri"/>
              </a:rPr>
              <a:t>Flexible</a:t>
            </a:r>
          </a:p>
          <a:p>
            <a:pPr marL="171438" indent="-171438" eaLnBrk="1" fontAlgn="auto" hangingPunct="1">
              <a:spcBef>
                <a:spcPts val="0"/>
              </a:spcBef>
              <a:spcAft>
                <a:spcPts val="0"/>
              </a:spcAft>
              <a:buFont typeface="Arial" panose="020B0604020202020204" pitchFamily="34" charset="0"/>
              <a:buChar char="•"/>
              <a:defRPr/>
            </a:pPr>
            <a:r>
              <a:rPr lang="en-US" sz="1100" b="1" kern="0" dirty="0">
                <a:solidFill>
                  <a:srgbClr val="FFFFFF"/>
                </a:solidFill>
                <a:latin typeface="Calibri"/>
              </a:rPr>
              <a:t>Self Service</a:t>
            </a:r>
          </a:p>
        </p:txBody>
      </p:sp>
      <p:sp>
        <p:nvSpPr>
          <p:cNvPr id="46" name="Footer Placeholder 3"/>
          <p:cNvSpPr>
            <a:spLocks noGrp="1"/>
          </p:cNvSpPr>
          <p:nvPr>
            <p:ph type="ftr" sz="quarter" idx="4294967295"/>
          </p:nvPr>
        </p:nvSpPr>
        <p:spPr>
          <a:xfrm>
            <a:off x="6001369" y="6134938"/>
            <a:ext cx="3019425" cy="157163"/>
          </a:xfrm>
          <a:prstGeom prst="rect">
            <a:avLst/>
          </a:prstGeom>
        </p:spPr>
        <p:txBody>
          <a:bodyPr/>
          <a:lstStyle/>
          <a:p>
            <a:r>
              <a:rPr lang="en-US" dirty="0"/>
              <a:t>Confidential – For Training Purposes Only</a:t>
            </a:r>
          </a:p>
        </p:txBody>
      </p:sp>
      <p:sp>
        <p:nvSpPr>
          <p:cNvPr id="50" name="TextBox 41">
            <a:extLst>
              <a:ext uri="{FF2B5EF4-FFF2-40B4-BE49-F238E27FC236}">
                <a16:creationId xmlns:a16="http://schemas.microsoft.com/office/drawing/2014/main" id="{379387DB-44DE-4912-B684-F27C113DC7C8}"/>
              </a:ext>
            </a:extLst>
          </p:cNvPr>
          <p:cNvSpPr txBox="1"/>
          <p:nvPr/>
        </p:nvSpPr>
        <p:spPr>
          <a:xfrm>
            <a:off x="6449492" y="1980135"/>
            <a:ext cx="2587004" cy="584769"/>
          </a:xfrm>
          <a:prstGeom prst="rect">
            <a:avLst/>
          </a:prstGeom>
          <a:noFill/>
          <a:ln w="28575">
            <a:noFill/>
          </a:ln>
        </p:spPr>
        <p:txBody>
          <a:bodyPr wrap="square" lIns="91434" tIns="45717" rIns="91434" bIns="45717" rtlCol="0">
            <a:spAutoFit/>
          </a:bodyPr>
          <a:ls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a:lstStyle>
          <a:p>
            <a:pPr algn="ctr"/>
            <a:r>
              <a:rPr lang="en-US" sz="3200" b="1" dirty="0">
                <a:solidFill>
                  <a:srgbClr val="C00000"/>
                </a:solidFill>
                <a:latin typeface="Calibri" panose="020F0502020204030204" pitchFamily="34" charset="0"/>
              </a:rPr>
              <a:t>Public Cloud</a:t>
            </a:r>
          </a:p>
        </p:txBody>
      </p:sp>
    </p:spTree>
    <p:extLst>
      <p:ext uri="{BB962C8B-B14F-4D97-AF65-F5344CB8AC3E}">
        <p14:creationId xmlns:p14="http://schemas.microsoft.com/office/powerpoint/2010/main" val="387809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fade">
                                      <p:cBhvr>
                                        <p:cTn id="78" dur="500"/>
                                        <p:tgtEl>
                                          <p:spTgt spid="5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26" grpId="0" animBg="1"/>
      <p:bldP spid="28" grpId="0" animBg="1"/>
      <p:bldP spid="29" grpId="0"/>
      <p:bldP spid="30" grpId="0"/>
      <p:bldP spid="35" grpId="0" animBg="1"/>
      <p:bldP spid="36" grpId="0" animBg="1"/>
      <p:bldP spid="37" grpId="0" animBg="1"/>
      <p:bldP spid="38" grpId="0"/>
      <p:bldP spid="39" grpId="0"/>
      <p:bldP spid="40" grpId="0"/>
      <p:bldP spid="44" grpId="0" animBg="1"/>
      <p:bldP spid="45" grpId="0"/>
      <p:bldP spid="47" grpId="0" animBg="1"/>
      <p:bldP spid="49" grpId="0"/>
      <p:bldP spid="3" grpId="0" animBg="1"/>
      <p:bldP spid="52" grpId="0"/>
      <p:bldP spid="5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6D71-9584-4E42-A0C1-F27FC3BAAA0A}"/>
              </a:ext>
            </a:extLst>
          </p:cNvPr>
          <p:cNvSpPr>
            <a:spLocks noGrp="1"/>
          </p:cNvSpPr>
          <p:nvPr>
            <p:ph type="title"/>
          </p:nvPr>
        </p:nvSpPr>
        <p:spPr>
          <a:xfrm>
            <a:off x="1134665" y="914401"/>
            <a:ext cx="7514035" cy="1314449"/>
          </a:xfrm>
        </p:spPr>
        <p:txBody>
          <a:bodyPr/>
          <a:lstStyle/>
          <a:p>
            <a:r>
              <a:rPr lang="en-US" dirty="0"/>
              <a:t>Shared Security Responsibility</a:t>
            </a:r>
          </a:p>
        </p:txBody>
      </p:sp>
      <p:sp>
        <p:nvSpPr>
          <p:cNvPr id="5" name="Rectangle 4">
            <a:extLst>
              <a:ext uri="{FF2B5EF4-FFF2-40B4-BE49-F238E27FC236}">
                <a16:creationId xmlns:a16="http://schemas.microsoft.com/office/drawing/2014/main" id="{A0D9E2D8-E8C7-4BF6-AAEE-6B17BB2424B2}"/>
              </a:ext>
            </a:extLst>
          </p:cNvPr>
          <p:cNvSpPr/>
          <p:nvPr/>
        </p:nvSpPr>
        <p:spPr>
          <a:xfrm>
            <a:off x="4475099" y="3290500"/>
            <a:ext cx="184731" cy="300082"/>
          </a:xfrm>
          <a:prstGeom prst="rect">
            <a:avLst/>
          </a:prstGeom>
        </p:spPr>
        <p:txBody>
          <a:bodyPr wrap="none">
            <a:spAutoFit/>
          </a:bodyPr>
          <a:lstStyle/>
          <a:p>
            <a:endParaRPr lang="en-US" sz="1350" dirty="0"/>
          </a:p>
        </p:txBody>
      </p:sp>
      <p:sp>
        <p:nvSpPr>
          <p:cNvPr id="3" name="Rectangle: Rounded Corners 2">
            <a:extLst>
              <a:ext uri="{FF2B5EF4-FFF2-40B4-BE49-F238E27FC236}">
                <a16:creationId xmlns:a16="http://schemas.microsoft.com/office/drawing/2014/main" id="{8E285BE7-8698-4314-A7BE-B14BD549C7FC}"/>
              </a:ext>
            </a:extLst>
          </p:cNvPr>
          <p:cNvSpPr/>
          <p:nvPr/>
        </p:nvSpPr>
        <p:spPr>
          <a:xfrm>
            <a:off x="3615432" y="3014524"/>
            <a:ext cx="2829757" cy="28497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4E82195F-374E-4CC6-9FA4-C84DE919F323}"/>
              </a:ext>
            </a:extLst>
          </p:cNvPr>
          <p:cNvSpPr/>
          <p:nvPr/>
        </p:nvSpPr>
        <p:spPr>
          <a:xfrm>
            <a:off x="4114800" y="3347437"/>
            <a:ext cx="1850994" cy="3062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Application</a:t>
            </a:r>
          </a:p>
        </p:txBody>
      </p:sp>
      <p:sp>
        <p:nvSpPr>
          <p:cNvPr id="8" name="Rectangle 7">
            <a:extLst>
              <a:ext uri="{FF2B5EF4-FFF2-40B4-BE49-F238E27FC236}">
                <a16:creationId xmlns:a16="http://schemas.microsoft.com/office/drawing/2014/main" id="{90B6156D-63E1-4C97-BA18-6B657C8723F7}"/>
              </a:ext>
            </a:extLst>
          </p:cNvPr>
          <p:cNvSpPr/>
          <p:nvPr/>
        </p:nvSpPr>
        <p:spPr>
          <a:xfrm>
            <a:off x="4115910" y="3834599"/>
            <a:ext cx="1850994" cy="3062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Platform Architecture</a:t>
            </a:r>
          </a:p>
        </p:txBody>
      </p:sp>
      <p:sp>
        <p:nvSpPr>
          <p:cNvPr id="9" name="Rectangle 8">
            <a:extLst>
              <a:ext uri="{FF2B5EF4-FFF2-40B4-BE49-F238E27FC236}">
                <a16:creationId xmlns:a16="http://schemas.microsoft.com/office/drawing/2014/main" id="{C5EE6F1D-8883-4B33-B57F-ADAA41F43A56}"/>
              </a:ext>
            </a:extLst>
          </p:cNvPr>
          <p:cNvSpPr/>
          <p:nvPr/>
        </p:nvSpPr>
        <p:spPr>
          <a:xfrm>
            <a:off x="4130336" y="4321761"/>
            <a:ext cx="1850994" cy="3062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Virtual Infrastructure</a:t>
            </a:r>
          </a:p>
        </p:txBody>
      </p:sp>
      <p:sp>
        <p:nvSpPr>
          <p:cNvPr id="10" name="Rectangle 9">
            <a:extLst>
              <a:ext uri="{FF2B5EF4-FFF2-40B4-BE49-F238E27FC236}">
                <a16:creationId xmlns:a16="http://schemas.microsoft.com/office/drawing/2014/main" id="{FAC0FC76-7803-4A31-9F4B-00CFF2E0F5AE}"/>
              </a:ext>
            </a:extLst>
          </p:cNvPr>
          <p:cNvSpPr/>
          <p:nvPr/>
        </p:nvSpPr>
        <p:spPr>
          <a:xfrm>
            <a:off x="4124787" y="4775633"/>
            <a:ext cx="1850994" cy="3062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Hardware</a:t>
            </a:r>
          </a:p>
        </p:txBody>
      </p:sp>
      <p:sp>
        <p:nvSpPr>
          <p:cNvPr id="11" name="Rectangle 10">
            <a:extLst>
              <a:ext uri="{FF2B5EF4-FFF2-40B4-BE49-F238E27FC236}">
                <a16:creationId xmlns:a16="http://schemas.microsoft.com/office/drawing/2014/main" id="{D928DD97-9604-489E-AD91-6F70FEAAC5DB}"/>
              </a:ext>
            </a:extLst>
          </p:cNvPr>
          <p:cNvSpPr/>
          <p:nvPr/>
        </p:nvSpPr>
        <p:spPr>
          <a:xfrm>
            <a:off x="4112581" y="5249477"/>
            <a:ext cx="1850994" cy="3062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Facility</a:t>
            </a:r>
          </a:p>
        </p:txBody>
      </p:sp>
      <p:sp>
        <p:nvSpPr>
          <p:cNvPr id="12" name="Rectangle 11">
            <a:extLst>
              <a:ext uri="{FF2B5EF4-FFF2-40B4-BE49-F238E27FC236}">
                <a16:creationId xmlns:a16="http://schemas.microsoft.com/office/drawing/2014/main" id="{B659546F-D72C-422A-840B-ECE18661C88D}"/>
              </a:ext>
            </a:extLst>
          </p:cNvPr>
          <p:cNvSpPr/>
          <p:nvPr/>
        </p:nvSpPr>
        <p:spPr>
          <a:xfrm>
            <a:off x="1804390" y="5544659"/>
            <a:ext cx="1637927" cy="3195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50" dirty="0"/>
              <a:t>Service Provider</a:t>
            </a:r>
          </a:p>
        </p:txBody>
      </p:sp>
      <p:sp>
        <p:nvSpPr>
          <p:cNvPr id="13" name="Rectangle 12">
            <a:extLst>
              <a:ext uri="{FF2B5EF4-FFF2-40B4-BE49-F238E27FC236}">
                <a16:creationId xmlns:a16="http://schemas.microsoft.com/office/drawing/2014/main" id="{0211C9DA-00DF-46FE-B70A-1DDAE9DD8A0A}"/>
              </a:ext>
            </a:extLst>
          </p:cNvPr>
          <p:cNvSpPr/>
          <p:nvPr/>
        </p:nvSpPr>
        <p:spPr>
          <a:xfrm>
            <a:off x="6646047" y="2855837"/>
            <a:ext cx="1550263" cy="3195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50" dirty="0"/>
              <a:t>Consumer</a:t>
            </a:r>
          </a:p>
        </p:txBody>
      </p:sp>
      <p:sp>
        <p:nvSpPr>
          <p:cNvPr id="14" name="Arrow: Down 13">
            <a:extLst>
              <a:ext uri="{FF2B5EF4-FFF2-40B4-BE49-F238E27FC236}">
                <a16:creationId xmlns:a16="http://schemas.microsoft.com/office/drawing/2014/main" id="{FD63BDFD-79E3-47F7-AED6-5C3F7F028A07}"/>
              </a:ext>
            </a:extLst>
          </p:cNvPr>
          <p:cNvSpPr/>
          <p:nvPr/>
        </p:nvSpPr>
        <p:spPr>
          <a:xfrm flipH="1">
            <a:off x="6519427" y="3187638"/>
            <a:ext cx="498371" cy="13716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IAAS</a:t>
            </a:r>
          </a:p>
        </p:txBody>
      </p:sp>
      <p:sp>
        <p:nvSpPr>
          <p:cNvPr id="15" name="Arrow: Down 14">
            <a:extLst>
              <a:ext uri="{FF2B5EF4-FFF2-40B4-BE49-F238E27FC236}">
                <a16:creationId xmlns:a16="http://schemas.microsoft.com/office/drawing/2014/main" id="{49EB7374-D2D8-4347-8F1F-03173B31C477}"/>
              </a:ext>
            </a:extLst>
          </p:cNvPr>
          <p:cNvSpPr/>
          <p:nvPr/>
        </p:nvSpPr>
        <p:spPr>
          <a:xfrm flipH="1">
            <a:off x="7186362" y="3188747"/>
            <a:ext cx="498371" cy="96433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PAAS</a:t>
            </a:r>
          </a:p>
        </p:txBody>
      </p:sp>
      <p:sp>
        <p:nvSpPr>
          <p:cNvPr id="16" name="Arrow: Down 15">
            <a:extLst>
              <a:ext uri="{FF2B5EF4-FFF2-40B4-BE49-F238E27FC236}">
                <a16:creationId xmlns:a16="http://schemas.microsoft.com/office/drawing/2014/main" id="{6546BD8F-7649-4CA6-B61D-E564693E4C4B}"/>
              </a:ext>
            </a:extLst>
          </p:cNvPr>
          <p:cNvSpPr/>
          <p:nvPr/>
        </p:nvSpPr>
        <p:spPr>
          <a:xfrm flipH="1">
            <a:off x="7820006" y="3183199"/>
            <a:ext cx="498371" cy="54375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SAAS</a:t>
            </a:r>
          </a:p>
        </p:txBody>
      </p:sp>
      <p:sp>
        <p:nvSpPr>
          <p:cNvPr id="17" name="Arrow: Up 16">
            <a:extLst>
              <a:ext uri="{FF2B5EF4-FFF2-40B4-BE49-F238E27FC236}">
                <a16:creationId xmlns:a16="http://schemas.microsoft.com/office/drawing/2014/main" id="{47907AD4-46AC-49FC-88F6-0F7A98D9C642}"/>
              </a:ext>
            </a:extLst>
          </p:cNvPr>
          <p:cNvSpPr/>
          <p:nvPr/>
        </p:nvSpPr>
        <p:spPr>
          <a:xfrm>
            <a:off x="3009530" y="4552581"/>
            <a:ext cx="572609" cy="99208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IAAS</a:t>
            </a:r>
          </a:p>
        </p:txBody>
      </p:sp>
      <p:sp>
        <p:nvSpPr>
          <p:cNvPr id="19" name="Arrow: Up 18">
            <a:extLst>
              <a:ext uri="{FF2B5EF4-FFF2-40B4-BE49-F238E27FC236}">
                <a16:creationId xmlns:a16="http://schemas.microsoft.com/office/drawing/2014/main" id="{1BA150D9-2C9A-4166-838B-49A575BCF4EA}"/>
              </a:ext>
            </a:extLst>
          </p:cNvPr>
          <p:cNvSpPr/>
          <p:nvPr/>
        </p:nvSpPr>
        <p:spPr>
          <a:xfrm>
            <a:off x="2358131" y="3920047"/>
            <a:ext cx="572609" cy="161906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PAAS</a:t>
            </a:r>
          </a:p>
        </p:txBody>
      </p:sp>
      <p:sp>
        <p:nvSpPr>
          <p:cNvPr id="20" name="Arrow: Up 19">
            <a:extLst>
              <a:ext uri="{FF2B5EF4-FFF2-40B4-BE49-F238E27FC236}">
                <a16:creationId xmlns:a16="http://schemas.microsoft.com/office/drawing/2014/main" id="{BD9DE8BC-186B-4D0E-9A48-0BBF837CAE6D}"/>
              </a:ext>
            </a:extLst>
          </p:cNvPr>
          <p:cNvSpPr/>
          <p:nvPr/>
        </p:nvSpPr>
        <p:spPr>
          <a:xfrm>
            <a:off x="1666783" y="3407362"/>
            <a:ext cx="572609" cy="213286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SAAS</a:t>
            </a:r>
          </a:p>
        </p:txBody>
      </p:sp>
      <p:sp>
        <p:nvSpPr>
          <p:cNvPr id="22" name="Content Placeholder 21">
            <a:extLst>
              <a:ext uri="{FF2B5EF4-FFF2-40B4-BE49-F238E27FC236}">
                <a16:creationId xmlns:a16="http://schemas.microsoft.com/office/drawing/2014/main" id="{70664DB0-8816-479F-A911-1157FDCBD600}"/>
              </a:ext>
            </a:extLst>
          </p:cNvPr>
          <p:cNvSpPr>
            <a:spLocks noGrp="1"/>
          </p:cNvSpPr>
          <p:nvPr>
            <p:ph idx="1"/>
          </p:nvPr>
        </p:nvSpPr>
        <p:spPr>
          <a:xfrm>
            <a:off x="1133208" y="1958636"/>
            <a:ext cx="7514035" cy="596469"/>
          </a:xfrm>
        </p:spPr>
        <p:txBody>
          <a:bodyPr>
            <a:normAutofit fontScale="62500" lnSpcReduction="20000"/>
          </a:bodyPr>
          <a:lstStyle/>
          <a:p>
            <a:r>
              <a:rPr lang="en-US" dirty="0"/>
              <a:t>Service Provider and Consumer roles, related to cloud model,  are inverse of each other.</a:t>
            </a:r>
          </a:p>
        </p:txBody>
      </p:sp>
    </p:spTree>
    <p:extLst>
      <p:ext uri="{BB962C8B-B14F-4D97-AF65-F5344CB8AC3E}">
        <p14:creationId xmlns:p14="http://schemas.microsoft.com/office/powerpoint/2010/main" val="24870501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6D71-9584-4E42-A0C1-F27FC3BAAA0A}"/>
              </a:ext>
            </a:extLst>
          </p:cNvPr>
          <p:cNvSpPr>
            <a:spLocks noGrp="1"/>
          </p:cNvSpPr>
          <p:nvPr>
            <p:ph type="title"/>
          </p:nvPr>
        </p:nvSpPr>
        <p:spPr/>
        <p:txBody>
          <a:bodyPr/>
          <a:lstStyle/>
          <a:p>
            <a:r>
              <a:rPr lang="en-US" dirty="0"/>
              <a:t>Endpoint Device Security</a:t>
            </a:r>
          </a:p>
        </p:txBody>
      </p:sp>
      <p:sp>
        <p:nvSpPr>
          <p:cNvPr id="3" name="Content Placeholder 2">
            <a:extLst>
              <a:ext uri="{FF2B5EF4-FFF2-40B4-BE49-F238E27FC236}">
                <a16:creationId xmlns:a16="http://schemas.microsoft.com/office/drawing/2014/main" id="{5A8C37E4-52AA-4E9C-A774-E1315C07CCE0}"/>
              </a:ext>
            </a:extLst>
          </p:cNvPr>
          <p:cNvSpPr>
            <a:spLocks noGrp="1"/>
          </p:cNvSpPr>
          <p:nvPr>
            <p:ph idx="1"/>
          </p:nvPr>
        </p:nvSpPr>
        <p:spPr/>
        <p:txBody>
          <a:bodyPr>
            <a:normAutofit/>
          </a:bodyPr>
          <a:lstStyle/>
          <a:p>
            <a:r>
              <a:rPr lang="en-US" dirty="0"/>
              <a:t>Host based Intrusion Detection Systems (HIDS)</a:t>
            </a:r>
          </a:p>
          <a:p>
            <a:r>
              <a:rPr lang="en-US" dirty="0"/>
              <a:t>Host based firewalls</a:t>
            </a:r>
          </a:p>
          <a:p>
            <a:r>
              <a:rPr lang="en-US" dirty="0"/>
              <a:t>Application whitelisting</a:t>
            </a:r>
          </a:p>
          <a:p>
            <a:r>
              <a:rPr lang="en-US" dirty="0"/>
              <a:t>Endpoint encryption</a:t>
            </a:r>
          </a:p>
          <a:p>
            <a:r>
              <a:rPr lang="en-US" dirty="0"/>
              <a:t>Trusted platform module</a:t>
            </a:r>
          </a:p>
          <a:p>
            <a:r>
              <a:rPr lang="en-US" dirty="0"/>
              <a:t>Mobile device management</a:t>
            </a:r>
          </a:p>
          <a:p>
            <a:r>
              <a:rPr lang="en-US" dirty="0"/>
              <a:t>Sandboxing</a:t>
            </a:r>
          </a:p>
        </p:txBody>
      </p:sp>
    </p:spTree>
    <p:extLst>
      <p:ext uri="{BB962C8B-B14F-4D97-AF65-F5344CB8AC3E}">
        <p14:creationId xmlns:p14="http://schemas.microsoft.com/office/powerpoint/2010/main" val="10877562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6D71-9584-4E42-A0C1-F27FC3BAAA0A}"/>
              </a:ext>
            </a:extLst>
          </p:cNvPr>
          <p:cNvSpPr>
            <a:spLocks noGrp="1"/>
          </p:cNvSpPr>
          <p:nvPr>
            <p:ph type="title"/>
          </p:nvPr>
        </p:nvSpPr>
        <p:spPr/>
        <p:txBody>
          <a:bodyPr/>
          <a:lstStyle/>
          <a:p>
            <a:r>
              <a:rPr lang="en-US" dirty="0"/>
              <a:t>Cloud Security</a:t>
            </a:r>
          </a:p>
        </p:txBody>
      </p:sp>
      <p:sp>
        <p:nvSpPr>
          <p:cNvPr id="3" name="Content Placeholder 2">
            <a:extLst>
              <a:ext uri="{FF2B5EF4-FFF2-40B4-BE49-F238E27FC236}">
                <a16:creationId xmlns:a16="http://schemas.microsoft.com/office/drawing/2014/main" id="{5A8C37E4-52AA-4E9C-A774-E1315C07CCE0}"/>
              </a:ext>
            </a:extLst>
          </p:cNvPr>
          <p:cNvSpPr>
            <a:spLocks noGrp="1"/>
          </p:cNvSpPr>
          <p:nvPr>
            <p:ph idx="1"/>
          </p:nvPr>
        </p:nvSpPr>
        <p:spPr>
          <a:xfrm>
            <a:off x="1099917" y="1417638"/>
            <a:ext cx="7514035" cy="4819674"/>
          </a:xfrm>
        </p:spPr>
        <p:txBody>
          <a:bodyPr>
            <a:normAutofit fontScale="85000" lnSpcReduction="20000"/>
          </a:bodyPr>
          <a:lstStyle/>
          <a:p>
            <a:r>
              <a:rPr lang="en-US" dirty="0"/>
              <a:t>TLS Encryption</a:t>
            </a:r>
          </a:p>
          <a:p>
            <a:r>
              <a:rPr lang="en-US" dirty="0"/>
              <a:t>Network Firewalls/Web Application Firewall</a:t>
            </a:r>
          </a:p>
          <a:p>
            <a:r>
              <a:rPr lang="en-US" dirty="0"/>
              <a:t>Data Encryption – FIPS 140-2</a:t>
            </a:r>
          </a:p>
          <a:p>
            <a:r>
              <a:rPr lang="en-US" dirty="0"/>
              <a:t>Central Logging </a:t>
            </a:r>
          </a:p>
          <a:p>
            <a:r>
              <a:rPr lang="en-US" dirty="0"/>
              <a:t>Authentication Layering</a:t>
            </a:r>
          </a:p>
          <a:p>
            <a:r>
              <a:rPr lang="en-US" dirty="0"/>
              <a:t>Network Scanning </a:t>
            </a:r>
          </a:p>
          <a:p>
            <a:r>
              <a:rPr lang="en-US" dirty="0"/>
              <a:t>Third Party Security Testing</a:t>
            </a:r>
          </a:p>
          <a:p>
            <a:pPr lvl="1"/>
            <a:r>
              <a:rPr lang="en-US" dirty="0"/>
              <a:t>Vulnerability Assessments</a:t>
            </a:r>
          </a:p>
          <a:p>
            <a:pPr lvl="1"/>
            <a:r>
              <a:rPr lang="en-US" dirty="0"/>
              <a:t>Penetration Testing</a:t>
            </a:r>
          </a:p>
          <a:p>
            <a:pPr lvl="1"/>
            <a:r>
              <a:rPr lang="en-US" dirty="0"/>
              <a:t>Security Audit</a:t>
            </a:r>
          </a:p>
          <a:p>
            <a:r>
              <a:rPr lang="en-US" dirty="0"/>
              <a:t>Statement on Standards for Attestation Engagements (SSAE) 16 Compliant Data Center</a:t>
            </a:r>
          </a:p>
          <a:p>
            <a:endParaRPr lang="en-US" dirty="0"/>
          </a:p>
          <a:p>
            <a:endParaRPr lang="en-US" dirty="0"/>
          </a:p>
        </p:txBody>
      </p:sp>
    </p:spTree>
    <p:extLst>
      <p:ext uri="{BB962C8B-B14F-4D97-AF65-F5344CB8AC3E}">
        <p14:creationId xmlns:p14="http://schemas.microsoft.com/office/powerpoint/2010/main" val="42721676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8F6C-C9F6-4750-8CD4-EB2B97AA9041}"/>
              </a:ext>
            </a:extLst>
          </p:cNvPr>
          <p:cNvSpPr>
            <a:spLocks noGrp="1"/>
          </p:cNvSpPr>
          <p:nvPr>
            <p:ph type="title"/>
          </p:nvPr>
        </p:nvSpPr>
        <p:spPr/>
        <p:txBody>
          <a:bodyPr/>
          <a:lstStyle/>
          <a:p>
            <a:r>
              <a:rPr lang="en-US" dirty="0"/>
              <a:t>Cloud Governance</a:t>
            </a:r>
          </a:p>
        </p:txBody>
      </p:sp>
      <p:sp>
        <p:nvSpPr>
          <p:cNvPr id="3" name="Content Placeholder 2">
            <a:extLst>
              <a:ext uri="{FF2B5EF4-FFF2-40B4-BE49-F238E27FC236}">
                <a16:creationId xmlns:a16="http://schemas.microsoft.com/office/drawing/2014/main" id="{27E4AEA6-2900-439E-9D1E-EE1BD11218A4}"/>
              </a:ext>
            </a:extLst>
          </p:cNvPr>
          <p:cNvSpPr>
            <a:spLocks noGrp="1"/>
          </p:cNvSpPr>
          <p:nvPr>
            <p:ph idx="1"/>
          </p:nvPr>
        </p:nvSpPr>
        <p:spPr/>
        <p:txBody>
          <a:bodyPr>
            <a:normAutofit fontScale="85000" lnSpcReduction="10000"/>
          </a:bodyPr>
          <a:lstStyle/>
          <a:p>
            <a:r>
              <a:rPr lang="en-US" dirty="0"/>
              <a:t>Cloud Governance by the Customer is Critical</a:t>
            </a:r>
          </a:p>
          <a:p>
            <a:pPr lvl="1"/>
            <a:r>
              <a:rPr lang="en-US" dirty="0"/>
              <a:t>Extend organizational practices pertaining to the policies, procedures, and standards implemented for users.</a:t>
            </a:r>
          </a:p>
          <a:p>
            <a:pPr lvl="1"/>
            <a:r>
              <a:rPr lang="en-US" dirty="0"/>
              <a:t>Practices pertaining to policies, procedures and standards implemented  for application development and service provisioning.</a:t>
            </a:r>
          </a:p>
          <a:p>
            <a:pPr lvl="1"/>
            <a:r>
              <a:rPr lang="en-US" dirty="0"/>
              <a:t>Environment establishment such as development, testing, staging, training, production and disaster recovery in alignment with organizational standards.</a:t>
            </a:r>
          </a:p>
          <a:p>
            <a:pPr lvl="1"/>
            <a:r>
              <a:rPr lang="en-US" dirty="0"/>
              <a:t>Put in place audit mechanisms and tools to ensure organizational practices are followed such as log review and reporting. </a:t>
            </a:r>
          </a:p>
        </p:txBody>
      </p:sp>
    </p:spTree>
    <p:extLst>
      <p:ext uri="{BB962C8B-B14F-4D97-AF65-F5344CB8AC3E}">
        <p14:creationId xmlns:p14="http://schemas.microsoft.com/office/powerpoint/2010/main" val="20028075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8F6C-C9F6-4750-8CD4-EB2B97AA9041}"/>
              </a:ext>
            </a:extLst>
          </p:cNvPr>
          <p:cNvSpPr>
            <a:spLocks noGrp="1"/>
          </p:cNvSpPr>
          <p:nvPr>
            <p:ph type="title"/>
          </p:nvPr>
        </p:nvSpPr>
        <p:spPr/>
        <p:txBody>
          <a:bodyPr/>
          <a:lstStyle/>
          <a:p>
            <a:r>
              <a:rPr lang="en-US" dirty="0"/>
              <a:t>Cloud Governance</a:t>
            </a:r>
          </a:p>
        </p:txBody>
      </p:sp>
      <p:sp>
        <p:nvSpPr>
          <p:cNvPr id="3" name="Content Placeholder 2">
            <a:extLst>
              <a:ext uri="{FF2B5EF4-FFF2-40B4-BE49-F238E27FC236}">
                <a16:creationId xmlns:a16="http://schemas.microsoft.com/office/drawing/2014/main" id="{27E4AEA6-2900-439E-9D1E-EE1BD11218A4}"/>
              </a:ext>
            </a:extLst>
          </p:cNvPr>
          <p:cNvSpPr>
            <a:spLocks noGrp="1"/>
          </p:cNvSpPr>
          <p:nvPr>
            <p:ph idx="1"/>
          </p:nvPr>
        </p:nvSpPr>
        <p:spPr/>
        <p:txBody>
          <a:bodyPr>
            <a:normAutofit fontScale="92500" lnSpcReduction="20000"/>
          </a:bodyPr>
          <a:lstStyle/>
          <a:p>
            <a:r>
              <a:rPr lang="en-US" dirty="0"/>
              <a:t>Cloud Governance by the Customer is Critical</a:t>
            </a:r>
          </a:p>
          <a:p>
            <a:pPr lvl="1"/>
            <a:r>
              <a:rPr lang="en-US" dirty="0"/>
              <a:t>Cloud Customers need to define cloud strategy before entering into agreement with CSP</a:t>
            </a:r>
          </a:p>
          <a:p>
            <a:pPr lvl="1"/>
            <a:r>
              <a:rPr lang="en-US" dirty="0"/>
              <a:t>Organizational assets agreed upon and assessed for suitability for cloud</a:t>
            </a:r>
          </a:p>
          <a:p>
            <a:pPr lvl="1"/>
            <a:r>
              <a:rPr lang="en-US" dirty="0"/>
              <a:t>Define suitable business units or functions</a:t>
            </a:r>
          </a:p>
          <a:p>
            <a:pPr lvl="1"/>
            <a:r>
              <a:rPr lang="en-US" dirty="0"/>
              <a:t>Outline phased approach to cloud journey</a:t>
            </a:r>
          </a:p>
          <a:p>
            <a:pPr lvl="1"/>
            <a:r>
              <a:rPr lang="en-US" dirty="0"/>
              <a:t>Document exceptions, restrictions, and risks</a:t>
            </a:r>
          </a:p>
          <a:p>
            <a:pPr lvl="1"/>
            <a:r>
              <a:rPr lang="en-US" dirty="0"/>
              <a:t>List regulatory and compliance components (addressed either jointly or by the provider)</a:t>
            </a:r>
          </a:p>
          <a:p>
            <a:pPr lvl="1"/>
            <a:r>
              <a:rPr lang="en-US" dirty="0"/>
              <a:t>List business and system interdependencies. </a:t>
            </a:r>
          </a:p>
        </p:txBody>
      </p:sp>
    </p:spTree>
    <p:extLst>
      <p:ext uri="{BB962C8B-B14F-4D97-AF65-F5344CB8AC3E}">
        <p14:creationId xmlns:p14="http://schemas.microsoft.com/office/powerpoint/2010/main" val="24295882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8F6C-C9F6-4750-8CD4-EB2B97AA9041}"/>
              </a:ext>
            </a:extLst>
          </p:cNvPr>
          <p:cNvSpPr>
            <a:spLocks noGrp="1"/>
          </p:cNvSpPr>
          <p:nvPr>
            <p:ph type="title"/>
          </p:nvPr>
        </p:nvSpPr>
        <p:spPr/>
        <p:txBody>
          <a:bodyPr/>
          <a:lstStyle/>
          <a:p>
            <a:r>
              <a:rPr lang="en-US" dirty="0"/>
              <a:t>Cloud Application Security</a:t>
            </a:r>
          </a:p>
        </p:txBody>
      </p:sp>
      <p:sp>
        <p:nvSpPr>
          <p:cNvPr id="3" name="Content Placeholder 2">
            <a:extLst>
              <a:ext uri="{FF2B5EF4-FFF2-40B4-BE49-F238E27FC236}">
                <a16:creationId xmlns:a16="http://schemas.microsoft.com/office/drawing/2014/main" id="{27E4AEA6-2900-439E-9D1E-EE1BD11218A4}"/>
              </a:ext>
            </a:extLst>
          </p:cNvPr>
          <p:cNvSpPr>
            <a:spLocks noGrp="1"/>
          </p:cNvSpPr>
          <p:nvPr>
            <p:ph idx="1"/>
          </p:nvPr>
        </p:nvSpPr>
        <p:spPr>
          <a:xfrm>
            <a:off x="1113233" y="2275459"/>
            <a:ext cx="7514035" cy="2925192"/>
          </a:xfrm>
        </p:spPr>
        <p:txBody>
          <a:bodyPr>
            <a:normAutofit fontScale="77500" lnSpcReduction="20000"/>
          </a:bodyPr>
          <a:lstStyle/>
          <a:p>
            <a:r>
              <a:rPr lang="en-US" dirty="0"/>
              <a:t>Cloud development and applications must take into consideration service models and deployment models</a:t>
            </a:r>
          </a:p>
          <a:p>
            <a:r>
              <a:rPr lang="en-US" dirty="0"/>
              <a:t>Data sensitivity issues in cloud  </a:t>
            </a:r>
          </a:p>
          <a:p>
            <a:r>
              <a:rPr lang="en-US" dirty="0"/>
              <a:t>Use RESTful vs SOAP APIs </a:t>
            </a:r>
          </a:p>
          <a:p>
            <a:r>
              <a:rPr lang="en-US" dirty="0"/>
              <a:t>Careful with multitenancy  </a:t>
            </a:r>
          </a:p>
          <a:p>
            <a:r>
              <a:rPr lang="en-US" dirty="0"/>
              <a:t> Appropriate cryptography</a:t>
            </a:r>
          </a:p>
          <a:p>
            <a:r>
              <a:rPr lang="en-US" dirty="0"/>
              <a:t>Release management  </a:t>
            </a:r>
          </a:p>
        </p:txBody>
      </p:sp>
    </p:spTree>
    <p:extLst>
      <p:ext uri="{BB962C8B-B14F-4D97-AF65-F5344CB8AC3E}">
        <p14:creationId xmlns:p14="http://schemas.microsoft.com/office/powerpoint/2010/main" val="4902643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8F6C-C9F6-4750-8CD4-EB2B97AA9041}"/>
              </a:ext>
            </a:extLst>
          </p:cNvPr>
          <p:cNvSpPr>
            <a:spLocks noGrp="1"/>
          </p:cNvSpPr>
          <p:nvPr>
            <p:ph type="title"/>
          </p:nvPr>
        </p:nvSpPr>
        <p:spPr/>
        <p:txBody>
          <a:bodyPr/>
          <a:lstStyle/>
          <a:p>
            <a:r>
              <a:rPr lang="en-US" dirty="0"/>
              <a:t>Cloud Application Security</a:t>
            </a:r>
          </a:p>
        </p:txBody>
      </p:sp>
      <p:sp>
        <p:nvSpPr>
          <p:cNvPr id="3" name="Content Placeholder 2">
            <a:extLst>
              <a:ext uri="{FF2B5EF4-FFF2-40B4-BE49-F238E27FC236}">
                <a16:creationId xmlns:a16="http://schemas.microsoft.com/office/drawing/2014/main" id="{27E4AEA6-2900-439E-9D1E-EE1BD11218A4}"/>
              </a:ext>
            </a:extLst>
          </p:cNvPr>
          <p:cNvSpPr>
            <a:spLocks noGrp="1"/>
          </p:cNvSpPr>
          <p:nvPr>
            <p:ph idx="1"/>
          </p:nvPr>
        </p:nvSpPr>
        <p:spPr/>
        <p:txBody>
          <a:bodyPr>
            <a:normAutofit fontScale="85000" lnSpcReduction="20000"/>
          </a:bodyPr>
          <a:lstStyle/>
          <a:p>
            <a:r>
              <a:rPr lang="en-US" dirty="0"/>
              <a:t>On-premises does not always port</a:t>
            </a:r>
          </a:p>
          <a:p>
            <a:r>
              <a:rPr lang="en-US" dirty="0"/>
              <a:t>Should follow appropriate Software Development Lifecycle</a:t>
            </a:r>
          </a:p>
          <a:p>
            <a:r>
              <a:rPr lang="en-US" dirty="0"/>
              <a:t>Not all applications are suitable for the cloud</a:t>
            </a:r>
          </a:p>
          <a:p>
            <a:r>
              <a:rPr lang="en-US" dirty="0"/>
              <a:t>Users and developers must understand and have appropriate security awareness</a:t>
            </a:r>
          </a:p>
          <a:p>
            <a:r>
              <a:rPr lang="en-US" dirty="0"/>
              <a:t>Document cloud applications thoroughly  </a:t>
            </a:r>
          </a:p>
          <a:p>
            <a:r>
              <a:rPr lang="en-US" dirty="0"/>
              <a:t>Identify complexities of integration  </a:t>
            </a:r>
          </a:p>
          <a:p>
            <a:r>
              <a:rPr lang="en-US" dirty="0"/>
              <a:t>Code for 2019 OWASP TOP 10 in mind </a:t>
            </a:r>
          </a:p>
          <a:p>
            <a:r>
              <a:rPr lang="en-US" dirty="0"/>
              <a:t>Code for ISO/IEC 27034-1 Information Technology – Security Techniques</a:t>
            </a:r>
          </a:p>
          <a:p>
            <a:endParaRPr lang="en-US" dirty="0"/>
          </a:p>
        </p:txBody>
      </p:sp>
    </p:spTree>
    <p:extLst>
      <p:ext uri="{BB962C8B-B14F-4D97-AF65-F5344CB8AC3E}">
        <p14:creationId xmlns:p14="http://schemas.microsoft.com/office/powerpoint/2010/main" val="2377669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1026" name="Picture 2" descr="http://www.hangthebankers.com/wp-content/uploads/2013/06/Skynet-termin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76" y="1639284"/>
            <a:ext cx="8467424" cy="438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4799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8F6C-C9F6-4750-8CD4-EB2B97AA9041}"/>
              </a:ext>
            </a:extLst>
          </p:cNvPr>
          <p:cNvSpPr>
            <a:spLocks noGrp="1"/>
          </p:cNvSpPr>
          <p:nvPr>
            <p:ph type="title"/>
          </p:nvPr>
        </p:nvSpPr>
        <p:spPr/>
        <p:txBody>
          <a:bodyPr/>
          <a:lstStyle/>
          <a:p>
            <a:r>
              <a:rPr lang="en-US" dirty="0"/>
              <a:t>Cloud Application Security</a:t>
            </a:r>
          </a:p>
        </p:txBody>
      </p:sp>
      <p:sp>
        <p:nvSpPr>
          <p:cNvPr id="3" name="Content Placeholder 2">
            <a:extLst>
              <a:ext uri="{FF2B5EF4-FFF2-40B4-BE49-F238E27FC236}">
                <a16:creationId xmlns:a16="http://schemas.microsoft.com/office/drawing/2014/main" id="{27E4AEA6-2900-439E-9D1E-EE1BD11218A4}"/>
              </a:ext>
            </a:extLst>
          </p:cNvPr>
          <p:cNvSpPr>
            <a:spLocks noGrp="1"/>
          </p:cNvSpPr>
          <p:nvPr>
            <p:ph idx="1"/>
          </p:nvPr>
        </p:nvSpPr>
        <p:spPr>
          <a:xfrm>
            <a:off x="1113233" y="1268760"/>
            <a:ext cx="7514035" cy="4568863"/>
          </a:xfrm>
        </p:spPr>
        <p:txBody>
          <a:bodyPr>
            <a:normAutofit fontScale="70000" lnSpcReduction="20000"/>
          </a:bodyPr>
          <a:lstStyle/>
          <a:p>
            <a:r>
              <a:rPr lang="en-US" dirty="0"/>
              <a:t>APIs are a very important part of cloud applications</a:t>
            </a:r>
          </a:p>
          <a:p>
            <a:r>
              <a:rPr lang="en-US" dirty="0"/>
              <a:t>Primary access method</a:t>
            </a:r>
          </a:p>
          <a:p>
            <a:r>
              <a:rPr lang="en-US" dirty="0"/>
              <a:t>Two of the possible formats for cloud APIs are:</a:t>
            </a:r>
          </a:p>
          <a:p>
            <a:pPr lvl="1"/>
            <a:r>
              <a:rPr lang="en-US" dirty="0"/>
              <a:t>Representational State Transfer (REST)</a:t>
            </a:r>
          </a:p>
          <a:p>
            <a:pPr lvl="2"/>
            <a:r>
              <a:rPr lang="en-US" dirty="0"/>
              <a:t>Uses HTTP</a:t>
            </a:r>
          </a:p>
          <a:p>
            <a:pPr lvl="2"/>
            <a:r>
              <a:rPr lang="en-US" dirty="0"/>
              <a:t>Supports many data formats (e.g., JSON, XML, YAML, etc.)</a:t>
            </a:r>
          </a:p>
          <a:p>
            <a:pPr lvl="2"/>
            <a:r>
              <a:rPr lang="en-US" dirty="0"/>
              <a:t>Good performance and scalability, uses caching</a:t>
            </a:r>
          </a:p>
          <a:p>
            <a:pPr lvl="2"/>
            <a:r>
              <a:rPr lang="en-US" dirty="0"/>
              <a:t>Widely used</a:t>
            </a:r>
          </a:p>
          <a:p>
            <a:pPr lvl="2"/>
            <a:r>
              <a:rPr lang="en-US" dirty="0"/>
              <a:t>Stateless</a:t>
            </a:r>
          </a:p>
          <a:p>
            <a:pPr lvl="1"/>
            <a:r>
              <a:rPr lang="en-US" dirty="0"/>
              <a:t>Simple Object Access Protocol (SOAP)</a:t>
            </a:r>
          </a:p>
          <a:p>
            <a:pPr lvl="2"/>
            <a:r>
              <a:rPr lang="en-US" dirty="0"/>
              <a:t>Uses SOAP envelope around HTTP, FTP, or SMTP</a:t>
            </a:r>
          </a:p>
          <a:p>
            <a:pPr lvl="2"/>
            <a:r>
              <a:rPr lang="en-US" dirty="0"/>
              <a:t>Only supports XML</a:t>
            </a:r>
          </a:p>
          <a:p>
            <a:pPr lvl="2"/>
            <a:r>
              <a:rPr lang="en-US" dirty="0"/>
              <a:t>Slower performance, complex scalability,  no caching</a:t>
            </a:r>
          </a:p>
          <a:p>
            <a:pPr lvl="2"/>
            <a:r>
              <a:rPr lang="en-US" dirty="0"/>
              <a:t>Used where REST is not possible</a:t>
            </a:r>
          </a:p>
          <a:p>
            <a:pPr lvl="2"/>
            <a:r>
              <a:rPr lang="en-US" dirty="0"/>
              <a:t>Stateful</a:t>
            </a:r>
          </a:p>
        </p:txBody>
      </p:sp>
    </p:spTree>
    <p:extLst>
      <p:ext uri="{BB962C8B-B14F-4D97-AF65-F5344CB8AC3E}">
        <p14:creationId xmlns:p14="http://schemas.microsoft.com/office/powerpoint/2010/main" val="17897836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8F6C-C9F6-4750-8CD4-EB2B97AA9041}"/>
              </a:ext>
            </a:extLst>
          </p:cNvPr>
          <p:cNvSpPr>
            <a:spLocks noGrp="1"/>
          </p:cNvSpPr>
          <p:nvPr>
            <p:ph type="title"/>
          </p:nvPr>
        </p:nvSpPr>
        <p:spPr/>
        <p:txBody>
          <a:bodyPr/>
          <a:lstStyle/>
          <a:p>
            <a:r>
              <a:rPr lang="en-US" dirty="0"/>
              <a:t>Cloud Operations &amp; Maintenance</a:t>
            </a:r>
          </a:p>
        </p:txBody>
      </p:sp>
      <p:sp>
        <p:nvSpPr>
          <p:cNvPr id="3" name="Content Placeholder 2">
            <a:extLst>
              <a:ext uri="{FF2B5EF4-FFF2-40B4-BE49-F238E27FC236}">
                <a16:creationId xmlns:a16="http://schemas.microsoft.com/office/drawing/2014/main" id="{27E4AEA6-2900-439E-9D1E-EE1BD11218A4}"/>
              </a:ext>
            </a:extLst>
          </p:cNvPr>
          <p:cNvSpPr>
            <a:spLocks noGrp="1"/>
          </p:cNvSpPr>
          <p:nvPr>
            <p:ph idx="1"/>
          </p:nvPr>
        </p:nvSpPr>
        <p:spPr>
          <a:xfrm>
            <a:off x="1119891" y="1417638"/>
            <a:ext cx="7514035" cy="4266846"/>
          </a:xfrm>
        </p:spPr>
        <p:txBody>
          <a:bodyPr>
            <a:normAutofit fontScale="85000" lnSpcReduction="10000"/>
          </a:bodyPr>
          <a:lstStyle/>
          <a:p>
            <a:r>
              <a:rPr lang="en-US" dirty="0"/>
              <a:t>It is critical to research the cloud operations and maintenance of the cloud service provider to ensure they are operating appropriately for compliance and risk threshold.</a:t>
            </a:r>
          </a:p>
          <a:p>
            <a:r>
              <a:rPr lang="en-US" dirty="0"/>
              <a:t>You cannot assume that because they say they operate it appropriately they do.  </a:t>
            </a:r>
          </a:p>
          <a:p>
            <a:pPr lvl="1"/>
            <a:r>
              <a:rPr lang="en-US" dirty="0"/>
              <a:t>Ask for patching schedules.</a:t>
            </a:r>
          </a:p>
          <a:p>
            <a:pPr lvl="1"/>
            <a:r>
              <a:rPr lang="en-US" dirty="0"/>
              <a:t>What type of continuous scanning is done and can you have a summary report.</a:t>
            </a:r>
          </a:p>
          <a:p>
            <a:r>
              <a:rPr lang="en-US" dirty="0"/>
              <a:t>And ensure the following:</a:t>
            </a:r>
          </a:p>
        </p:txBody>
      </p:sp>
    </p:spTree>
    <p:extLst>
      <p:ext uri="{BB962C8B-B14F-4D97-AF65-F5344CB8AC3E}">
        <p14:creationId xmlns:p14="http://schemas.microsoft.com/office/powerpoint/2010/main" val="15034210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8F6C-C9F6-4750-8CD4-EB2B97AA9041}"/>
              </a:ext>
            </a:extLst>
          </p:cNvPr>
          <p:cNvSpPr>
            <a:spLocks noGrp="1"/>
          </p:cNvSpPr>
          <p:nvPr>
            <p:ph type="title"/>
          </p:nvPr>
        </p:nvSpPr>
        <p:spPr>
          <a:xfrm>
            <a:off x="814982" y="260648"/>
            <a:ext cx="7514035" cy="1314449"/>
          </a:xfrm>
        </p:spPr>
        <p:txBody>
          <a:bodyPr>
            <a:normAutofit fontScale="90000"/>
          </a:bodyPr>
          <a:lstStyle/>
          <a:p>
            <a:r>
              <a:rPr lang="en-US" dirty="0"/>
              <a:t>Cloud Operations &amp; Maintenance</a:t>
            </a:r>
          </a:p>
        </p:txBody>
      </p:sp>
      <p:sp>
        <p:nvSpPr>
          <p:cNvPr id="3" name="Content Placeholder 2">
            <a:extLst>
              <a:ext uri="{FF2B5EF4-FFF2-40B4-BE49-F238E27FC236}">
                <a16:creationId xmlns:a16="http://schemas.microsoft.com/office/drawing/2014/main" id="{27E4AEA6-2900-439E-9D1E-EE1BD11218A4}"/>
              </a:ext>
            </a:extLst>
          </p:cNvPr>
          <p:cNvSpPr>
            <a:spLocks noGrp="1"/>
          </p:cNvSpPr>
          <p:nvPr>
            <p:ph idx="1"/>
          </p:nvPr>
        </p:nvSpPr>
        <p:spPr>
          <a:xfrm>
            <a:off x="1298359" y="1412776"/>
            <a:ext cx="7215718" cy="4225100"/>
          </a:xfrm>
        </p:spPr>
        <p:txBody>
          <a:bodyPr>
            <a:normAutofit fontScale="85000" lnSpcReduction="10000"/>
          </a:bodyPr>
          <a:lstStyle/>
          <a:p>
            <a:r>
              <a:rPr lang="en-US" dirty="0"/>
              <a:t>Fault management</a:t>
            </a:r>
          </a:p>
          <a:p>
            <a:r>
              <a:rPr lang="en-US" dirty="0"/>
              <a:t>Problem management</a:t>
            </a:r>
          </a:p>
          <a:p>
            <a:r>
              <a:rPr lang="en-US" dirty="0"/>
              <a:t>Equipment management</a:t>
            </a:r>
          </a:p>
          <a:p>
            <a:r>
              <a:rPr lang="en-US" dirty="0"/>
              <a:t>Change management</a:t>
            </a:r>
          </a:p>
          <a:p>
            <a:r>
              <a:rPr lang="en-US" dirty="0"/>
              <a:t>Release management</a:t>
            </a:r>
          </a:p>
          <a:p>
            <a:r>
              <a:rPr lang="en-US" dirty="0"/>
              <a:t>Supplier management</a:t>
            </a:r>
          </a:p>
          <a:p>
            <a:r>
              <a:rPr lang="en-US" dirty="0"/>
              <a:t>Prevention management</a:t>
            </a:r>
          </a:p>
          <a:p>
            <a:r>
              <a:rPr lang="en-US" dirty="0"/>
              <a:t>Resource staffing</a:t>
            </a:r>
          </a:p>
          <a:p>
            <a:r>
              <a:rPr lang="en-US" dirty="0"/>
              <a:t>Architectural/network topology documentation</a:t>
            </a:r>
          </a:p>
        </p:txBody>
      </p:sp>
    </p:spTree>
    <p:extLst>
      <p:ext uri="{BB962C8B-B14F-4D97-AF65-F5344CB8AC3E}">
        <p14:creationId xmlns:p14="http://schemas.microsoft.com/office/powerpoint/2010/main" val="16486061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8F6C-C9F6-4750-8CD4-EB2B97AA9041}"/>
              </a:ext>
            </a:extLst>
          </p:cNvPr>
          <p:cNvSpPr>
            <a:spLocks noGrp="1"/>
          </p:cNvSpPr>
          <p:nvPr>
            <p:ph type="title"/>
          </p:nvPr>
        </p:nvSpPr>
        <p:spPr/>
        <p:txBody>
          <a:bodyPr/>
          <a:lstStyle/>
          <a:p>
            <a:r>
              <a:rPr lang="en-US" dirty="0"/>
              <a:t>Cloud Compliance</a:t>
            </a:r>
          </a:p>
        </p:txBody>
      </p:sp>
      <p:sp>
        <p:nvSpPr>
          <p:cNvPr id="5" name="Content Placeholder 4">
            <a:extLst>
              <a:ext uri="{FF2B5EF4-FFF2-40B4-BE49-F238E27FC236}">
                <a16:creationId xmlns:a16="http://schemas.microsoft.com/office/drawing/2014/main" id="{CC83ECCD-F8F6-4443-A478-E6DC797417B4}"/>
              </a:ext>
            </a:extLst>
          </p:cNvPr>
          <p:cNvSpPr>
            <a:spLocks noGrp="1"/>
          </p:cNvSpPr>
          <p:nvPr>
            <p:ph idx="1"/>
          </p:nvPr>
        </p:nvSpPr>
        <p:spPr>
          <a:xfrm>
            <a:off x="1025371" y="1417638"/>
            <a:ext cx="7507069" cy="5035698"/>
          </a:xfrm>
        </p:spPr>
        <p:txBody>
          <a:bodyPr>
            <a:normAutofit fontScale="85000" lnSpcReduction="10000"/>
          </a:bodyPr>
          <a:lstStyle/>
          <a:p>
            <a:r>
              <a:rPr lang="en-US" dirty="0"/>
              <a:t>Align compliance requirements developed from regulations, standards, and organization mission to create a framework for acceptable:</a:t>
            </a:r>
          </a:p>
          <a:p>
            <a:pPr lvl="1"/>
            <a:r>
              <a:rPr lang="en-US" dirty="0"/>
              <a:t>Risk:  Have risk management in place supported by leadership</a:t>
            </a:r>
          </a:p>
          <a:p>
            <a:pPr lvl="1"/>
            <a:r>
              <a:rPr lang="en-US" dirty="0"/>
              <a:t>Recovery Time Objective: How long can the system or components be down?</a:t>
            </a:r>
          </a:p>
          <a:p>
            <a:pPr lvl="1"/>
            <a:r>
              <a:rPr lang="en-US" dirty="0"/>
              <a:t>Recovery Point Objective: How much data can you lose before reaching the unacceptable threshold</a:t>
            </a:r>
          </a:p>
          <a:p>
            <a:pPr lvl="1"/>
            <a:r>
              <a:rPr lang="en-US" dirty="0"/>
              <a:t>Loss:  Are there acceptable losses?</a:t>
            </a:r>
          </a:p>
          <a:p>
            <a:pPr lvl="1"/>
            <a:r>
              <a:rPr lang="en-US" dirty="0"/>
              <a:t>Budget:  For losses, fines or hopefully controls</a:t>
            </a:r>
          </a:p>
          <a:p>
            <a:pPr lvl="1"/>
            <a:r>
              <a:rPr lang="en-US" dirty="0"/>
              <a:t>Controls:  Dependent on identified risk and vulnerabilities.</a:t>
            </a:r>
          </a:p>
        </p:txBody>
      </p:sp>
    </p:spTree>
    <p:extLst>
      <p:ext uri="{BB962C8B-B14F-4D97-AF65-F5344CB8AC3E}">
        <p14:creationId xmlns:p14="http://schemas.microsoft.com/office/powerpoint/2010/main" val="29566848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8F6C-C9F6-4750-8CD4-EB2B97AA9041}"/>
              </a:ext>
            </a:extLst>
          </p:cNvPr>
          <p:cNvSpPr>
            <a:spLocks noGrp="1"/>
          </p:cNvSpPr>
          <p:nvPr>
            <p:ph type="title"/>
          </p:nvPr>
        </p:nvSpPr>
        <p:spPr/>
        <p:txBody>
          <a:bodyPr/>
          <a:lstStyle/>
          <a:p>
            <a:r>
              <a:rPr lang="en-US" dirty="0"/>
              <a:t>Cloud Compliance</a:t>
            </a:r>
          </a:p>
        </p:txBody>
      </p:sp>
      <p:sp>
        <p:nvSpPr>
          <p:cNvPr id="3" name="Content Placeholder 2">
            <a:extLst>
              <a:ext uri="{FF2B5EF4-FFF2-40B4-BE49-F238E27FC236}">
                <a16:creationId xmlns:a16="http://schemas.microsoft.com/office/drawing/2014/main" id="{27E4AEA6-2900-439E-9D1E-EE1BD11218A4}"/>
              </a:ext>
            </a:extLst>
          </p:cNvPr>
          <p:cNvSpPr>
            <a:spLocks noGrp="1"/>
          </p:cNvSpPr>
          <p:nvPr>
            <p:ph idx="1"/>
          </p:nvPr>
        </p:nvSpPr>
        <p:spPr>
          <a:xfrm>
            <a:off x="1113233" y="1340768"/>
            <a:ext cx="7514035" cy="4824536"/>
          </a:xfrm>
        </p:spPr>
        <p:txBody>
          <a:bodyPr>
            <a:normAutofit fontScale="92500" lnSpcReduction="20000"/>
          </a:bodyPr>
          <a:lstStyle/>
          <a:p>
            <a:r>
              <a:rPr lang="en-US" dirty="0"/>
              <a:t>Customer chooses where to place data.</a:t>
            </a:r>
          </a:p>
          <a:p>
            <a:pPr lvl="1"/>
            <a:r>
              <a:rPr lang="en-US" dirty="0"/>
              <a:t>Customer organization needs to understand cloud computing.</a:t>
            </a:r>
          </a:p>
          <a:p>
            <a:r>
              <a:rPr lang="en-US" dirty="0"/>
              <a:t>Cloud providers generally have regions that are isolated by design</a:t>
            </a:r>
          </a:p>
          <a:p>
            <a:r>
              <a:rPr lang="en-US" dirty="0"/>
              <a:t>Data is not replicated to other regions does not move unless the customer chooses that option</a:t>
            </a:r>
          </a:p>
          <a:p>
            <a:r>
              <a:rPr lang="en-US" dirty="0"/>
              <a:t>Customers manage access to their data as well as services and resources</a:t>
            </a:r>
          </a:p>
          <a:p>
            <a:r>
              <a:rPr lang="en-US" dirty="0"/>
              <a:t>Customers choose how their data is secured.</a:t>
            </a:r>
          </a:p>
        </p:txBody>
      </p:sp>
    </p:spTree>
    <p:extLst>
      <p:ext uri="{BB962C8B-B14F-4D97-AF65-F5344CB8AC3E}">
        <p14:creationId xmlns:p14="http://schemas.microsoft.com/office/powerpoint/2010/main" val="23274535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8F6C-C9F6-4750-8CD4-EB2B97AA9041}"/>
              </a:ext>
            </a:extLst>
          </p:cNvPr>
          <p:cNvSpPr>
            <a:spLocks noGrp="1"/>
          </p:cNvSpPr>
          <p:nvPr>
            <p:ph type="title"/>
          </p:nvPr>
        </p:nvSpPr>
        <p:spPr/>
        <p:txBody>
          <a:bodyPr/>
          <a:lstStyle/>
          <a:p>
            <a:r>
              <a:rPr lang="en-US" dirty="0"/>
              <a:t>Some Key Points</a:t>
            </a:r>
          </a:p>
        </p:txBody>
      </p:sp>
      <p:sp>
        <p:nvSpPr>
          <p:cNvPr id="3" name="Content Placeholder 2">
            <a:extLst>
              <a:ext uri="{FF2B5EF4-FFF2-40B4-BE49-F238E27FC236}">
                <a16:creationId xmlns:a16="http://schemas.microsoft.com/office/drawing/2014/main" id="{27E4AEA6-2900-439E-9D1E-EE1BD11218A4}"/>
              </a:ext>
            </a:extLst>
          </p:cNvPr>
          <p:cNvSpPr>
            <a:spLocks noGrp="1"/>
          </p:cNvSpPr>
          <p:nvPr>
            <p:ph idx="1"/>
          </p:nvPr>
        </p:nvSpPr>
        <p:spPr>
          <a:xfrm>
            <a:off x="1113233" y="2255483"/>
            <a:ext cx="7514035" cy="3575481"/>
          </a:xfrm>
        </p:spPr>
        <p:txBody>
          <a:bodyPr>
            <a:normAutofit fontScale="62500" lnSpcReduction="20000"/>
          </a:bodyPr>
          <a:lstStyle/>
          <a:p>
            <a:r>
              <a:rPr lang="en-US" dirty="0"/>
              <a:t>Make sure you exercise due diligence when selecting a cloud service provider.</a:t>
            </a:r>
          </a:p>
          <a:p>
            <a:r>
              <a:rPr lang="en-US" dirty="0"/>
              <a:t>Make sure the cloud environment supports the regulatory requirements of your industry and data.</a:t>
            </a:r>
          </a:p>
          <a:p>
            <a:r>
              <a:rPr lang="en-US" dirty="0"/>
              <a:t>Conduct data classification to understand the sensitivity of your data before moving to the cloud.</a:t>
            </a:r>
          </a:p>
          <a:p>
            <a:r>
              <a:rPr lang="en-US" dirty="0"/>
              <a:t>Clearly define who owns the data and how it will be “returned” to you and the timing in the event you cancel your agreement.</a:t>
            </a:r>
          </a:p>
          <a:p>
            <a:r>
              <a:rPr lang="en-US" dirty="0"/>
              <a:t>Understand if you are leveraging the cloud in IaaS, PaaS, SaaS or other model.</a:t>
            </a:r>
          </a:p>
          <a:p>
            <a:r>
              <a:rPr lang="en-US" dirty="0"/>
              <a:t>Establish Service Level Agreements (SLAs) to ensure performance</a:t>
            </a:r>
          </a:p>
          <a:p>
            <a:r>
              <a:rPr lang="en-US" dirty="0"/>
              <a:t>Engage Cloud specific legal advice before moving to the cloud.</a:t>
            </a:r>
          </a:p>
        </p:txBody>
      </p:sp>
    </p:spTree>
    <p:extLst>
      <p:ext uri="{BB962C8B-B14F-4D97-AF65-F5344CB8AC3E}">
        <p14:creationId xmlns:p14="http://schemas.microsoft.com/office/powerpoint/2010/main" val="36297032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8F6C-C9F6-4750-8CD4-EB2B97AA9041}"/>
              </a:ext>
            </a:extLst>
          </p:cNvPr>
          <p:cNvSpPr>
            <a:spLocks noGrp="1"/>
          </p:cNvSpPr>
          <p:nvPr>
            <p:ph type="title"/>
          </p:nvPr>
        </p:nvSpPr>
        <p:spPr/>
        <p:txBody>
          <a:bodyPr/>
          <a:lstStyle/>
          <a:p>
            <a:r>
              <a:rPr lang="en-US" dirty="0"/>
              <a:t>Some Key Points</a:t>
            </a:r>
          </a:p>
        </p:txBody>
      </p:sp>
      <p:sp>
        <p:nvSpPr>
          <p:cNvPr id="3" name="Content Placeholder 2">
            <a:extLst>
              <a:ext uri="{FF2B5EF4-FFF2-40B4-BE49-F238E27FC236}">
                <a16:creationId xmlns:a16="http://schemas.microsoft.com/office/drawing/2014/main" id="{27E4AEA6-2900-439E-9D1E-EE1BD11218A4}"/>
              </a:ext>
            </a:extLst>
          </p:cNvPr>
          <p:cNvSpPr>
            <a:spLocks noGrp="1"/>
          </p:cNvSpPr>
          <p:nvPr>
            <p:ph idx="1"/>
          </p:nvPr>
        </p:nvSpPr>
        <p:spPr>
          <a:xfrm>
            <a:off x="1113233" y="1417638"/>
            <a:ext cx="7514035" cy="4819673"/>
          </a:xfrm>
        </p:spPr>
        <p:txBody>
          <a:bodyPr>
            <a:normAutofit fontScale="92500" lnSpcReduction="20000"/>
          </a:bodyPr>
          <a:lstStyle/>
          <a:p>
            <a:r>
              <a:rPr lang="en-US" dirty="0"/>
              <a:t>Make sure your you schedule enough time to move your application or data center to the cloud.</a:t>
            </a:r>
          </a:p>
          <a:p>
            <a:r>
              <a:rPr lang="en-US" dirty="0"/>
              <a:t>Make sure you budget a sufficient amount.</a:t>
            </a:r>
          </a:p>
          <a:p>
            <a:r>
              <a:rPr lang="en-US" dirty="0"/>
              <a:t>Recognize that many organizational policies and procedures will need to be updated.</a:t>
            </a:r>
          </a:p>
          <a:p>
            <a:r>
              <a:rPr lang="en-US" dirty="0"/>
              <a:t>When using data provided by 3</a:t>
            </a:r>
            <a:r>
              <a:rPr lang="en-US" baseline="30000" dirty="0"/>
              <a:t>rd</a:t>
            </a:r>
            <a:r>
              <a:rPr lang="en-US" dirty="0"/>
              <a:t> parties note that you may need to notify and append your agreement.</a:t>
            </a:r>
          </a:p>
          <a:p>
            <a:r>
              <a:rPr lang="en-US" dirty="0"/>
              <a:t>Do not let the IT skill level, who understands the business and your applications, weaken.</a:t>
            </a:r>
          </a:p>
          <a:p>
            <a:endParaRPr lang="en-US" dirty="0"/>
          </a:p>
        </p:txBody>
      </p:sp>
    </p:spTree>
    <p:extLst>
      <p:ext uri="{BB962C8B-B14F-4D97-AF65-F5344CB8AC3E}">
        <p14:creationId xmlns:p14="http://schemas.microsoft.com/office/powerpoint/2010/main" val="8665774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6D71-9584-4E42-A0C1-F27FC3BAAA0A}"/>
              </a:ext>
            </a:extLst>
          </p:cNvPr>
          <p:cNvSpPr>
            <a:spLocks noGrp="1"/>
          </p:cNvSpPr>
          <p:nvPr>
            <p:ph type="title"/>
          </p:nvPr>
        </p:nvSpPr>
        <p:spPr/>
        <p:txBody>
          <a:bodyPr/>
          <a:lstStyle/>
          <a:p>
            <a:r>
              <a:rPr lang="en-US" dirty="0"/>
              <a:t>Architectural Considerations</a:t>
            </a:r>
          </a:p>
        </p:txBody>
      </p:sp>
      <p:sp>
        <p:nvSpPr>
          <p:cNvPr id="3" name="Content Placeholder 2">
            <a:extLst>
              <a:ext uri="{FF2B5EF4-FFF2-40B4-BE49-F238E27FC236}">
                <a16:creationId xmlns:a16="http://schemas.microsoft.com/office/drawing/2014/main" id="{5A8C37E4-52AA-4E9C-A774-E1315C07CCE0}"/>
              </a:ext>
            </a:extLst>
          </p:cNvPr>
          <p:cNvSpPr>
            <a:spLocks noGrp="1"/>
          </p:cNvSpPr>
          <p:nvPr>
            <p:ph idx="1"/>
          </p:nvPr>
        </p:nvSpPr>
        <p:spPr>
          <a:xfrm>
            <a:off x="1113233" y="1268760"/>
            <a:ext cx="7514035" cy="4993739"/>
          </a:xfrm>
        </p:spPr>
        <p:txBody>
          <a:bodyPr>
            <a:normAutofit fontScale="85000" lnSpcReduction="20000"/>
          </a:bodyPr>
          <a:lstStyle/>
          <a:p>
            <a:r>
              <a:rPr lang="en-US" dirty="0"/>
              <a:t>Attack Surface. </a:t>
            </a:r>
          </a:p>
          <a:p>
            <a:pPr lvl="1"/>
            <a:r>
              <a:rPr lang="en-US" dirty="0"/>
              <a:t>The hypervisor  is an additional layer of software between an operating system and hardware platform. The hypervisor normally supports other application programming interfaces to conduct administrative operations, such as launching, migrating, and terminating virtual machine instances. This increases the attack surface.</a:t>
            </a:r>
          </a:p>
          <a:p>
            <a:r>
              <a:rPr lang="en-US" dirty="0"/>
              <a:t>Complicated Architectures</a:t>
            </a:r>
          </a:p>
          <a:p>
            <a:pPr lvl="1"/>
            <a:r>
              <a:rPr lang="en-US" dirty="0"/>
              <a:t>Virtual machines environments and their supportive software are complicated.  Implementing organizational software in PaaS or IaaS creates additional complications that have to managed appropriately</a:t>
            </a:r>
          </a:p>
          <a:p>
            <a:pPr lvl="1"/>
            <a:endParaRPr lang="en-US" dirty="0"/>
          </a:p>
        </p:txBody>
      </p:sp>
    </p:spTree>
    <p:extLst>
      <p:ext uri="{BB962C8B-B14F-4D97-AF65-F5344CB8AC3E}">
        <p14:creationId xmlns:p14="http://schemas.microsoft.com/office/powerpoint/2010/main" val="6026555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6D71-9584-4E42-A0C1-F27FC3BAAA0A}"/>
              </a:ext>
            </a:extLst>
          </p:cNvPr>
          <p:cNvSpPr>
            <a:spLocks noGrp="1"/>
          </p:cNvSpPr>
          <p:nvPr>
            <p:ph type="title"/>
          </p:nvPr>
        </p:nvSpPr>
        <p:spPr/>
        <p:txBody>
          <a:bodyPr/>
          <a:lstStyle/>
          <a:p>
            <a:r>
              <a:rPr lang="en-US" dirty="0"/>
              <a:t>Architectural Considerations</a:t>
            </a:r>
          </a:p>
        </p:txBody>
      </p:sp>
      <p:sp>
        <p:nvSpPr>
          <p:cNvPr id="3" name="Content Placeholder 2">
            <a:extLst>
              <a:ext uri="{FF2B5EF4-FFF2-40B4-BE49-F238E27FC236}">
                <a16:creationId xmlns:a16="http://schemas.microsoft.com/office/drawing/2014/main" id="{5A8C37E4-52AA-4E9C-A774-E1315C07CCE0}"/>
              </a:ext>
            </a:extLst>
          </p:cNvPr>
          <p:cNvSpPr>
            <a:spLocks noGrp="1"/>
          </p:cNvSpPr>
          <p:nvPr>
            <p:ph idx="1"/>
          </p:nvPr>
        </p:nvSpPr>
        <p:spPr>
          <a:xfrm>
            <a:off x="1162421" y="1217289"/>
            <a:ext cx="7514035" cy="4803999"/>
          </a:xfrm>
        </p:spPr>
        <p:txBody>
          <a:bodyPr>
            <a:normAutofit fontScale="85000" lnSpcReduction="20000"/>
          </a:bodyPr>
          <a:lstStyle/>
          <a:p>
            <a:r>
              <a:rPr lang="en-US" dirty="0"/>
              <a:t>Virtual Network Protection</a:t>
            </a:r>
          </a:p>
          <a:p>
            <a:pPr lvl="1"/>
            <a:r>
              <a:rPr lang="en-US" dirty="0"/>
              <a:t>Most virtualization platforms have the ability to create software-based switches and network configurations as part of the virtual environment to allow virtual machines on the same host to communicate more directly and efficiently. Some hypervisors’ network monitoring capabilities are not as robust as physical network tools.</a:t>
            </a:r>
          </a:p>
          <a:p>
            <a:r>
              <a:rPr lang="en-US" dirty="0"/>
              <a:t>Virtual Machine Images. </a:t>
            </a:r>
          </a:p>
          <a:p>
            <a:pPr lvl="1"/>
            <a:r>
              <a:rPr lang="en-US" dirty="0"/>
              <a:t>IaaS cloud providers  maintain repositories of virtual machine images. A virtual machine image includes a the software stack and speeds up the time to implementation.  These are often shared.  Shared virtual images must be validated and carefully controlled to not implement problems.   </a:t>
            </a:r>
          </a:p>
        </p:txBody>
      </p:sp>
    </p:spTree>
    <p:extLst>
      <p:ext uri="{BB962C8B-B14F-4D97-AF65-F5344CB8AC3E}">
        <p14:creationId xmlns:p14="http://schemas.microsoft.com/office/powerpoint/2010/main" val="3603045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6D71-9584-4E42-A0C1-F27FC3BAAA0A}"/>
              </a:ext>
            </a:extLst>
          </p:cNvPr>
          <p:cNvSpPr>
            <a:spLocks noGrp="1"/>
          </p:cNvSpPr>
          <p:nvPr>
            <p:ph type="title"/>
          </p:nvPr>
        </p:nvSpPr>
        <p:spPr/>
        <p:txBody>
          <a:bodyPr/>
          <a:lstStyle/>
          <a:p>
            <a:r>
              <a:rPr lang="en-US" dirty="0"/>
              <a:t>Architectural Considerations</a:t>
            </a:r>
          </a:p>
        </p:txBody>
      </p:sp>
      <p:sp>
        <p:nvSpPr>
          <p:cNvPr id="3" name="Content Placeholder 2">
            <a:extLst>
              <a:ext uri="{FF2B5EF4-FFF2-40B4-BE49-F238E27FC236}">
                <a16:creationId xmlns:a16="http://schemas.microsoft.com/office/drawing/2014/main" id="{5A8C37E4-52AA-4E9C-A774-E1315C07CCE0}"/>
              </a:ext>
            </a:extLst>
          </p:cNvPr>
          <p:cNvSpPr>
            <a:spLocks noGrp="1"/>
          </p:cNvSpPr>
          <p:nvPr>
            <p:ph idx="1"/>
          </p:nvPr>
        </p:nvSpPr>
        <p:spPr>
          <a:xfrm>
            <a:off x="1113233" y="1124745"/>
            <a:ext cx="7514035" cy="4876006"/>
          </a:xfrm>
        </p:spPr>
        <p:txBody>
          <a:bodyPr>
            <a:normAutofit fontScale="92500" lnSpcReduction="10000"/>
          </a:bodyPr>
          <a:lstStyle/>
          <a:p>
            <a:r>
              <a:rPr lang="en-US" dirty="0"/>
              <a:t>Client-Side Protection</a:t>
            </a:r>
          </a:p>
          <a:p>
            <a:pPr lvl="1"/>
            <a:r>
              <a:rPr lang="en-US" dirty="0"/>
              <a:t>Web browsers, a key element for many cloud computing services, and the various plug-ins and extensions  are notorious for their security problems.  Security awareness is as important when dealing with a cloud application as any other alternately implemented application.  </a:t>
            </a:r>
          </a:p>
          <a:p>
            <a:r>
              <a:rPr lang="en-US" dirty="0"/>
              <a:t>Identify and Access Management</a:t>
            </a:r>
          </a:p>
          <a:p>
            <a:pPr lvl="1"/>
            <a:r>
              <a:rPr lang="en-US" dirty="0"/>
              <a:t>Identification, authentication, authorization and accounting are critical to implement, enforce and monitor on any cloud based applications or cloud management portals.</a:t>
            </a:r>
          </a:p>
        </p:txBody>
      </p:sp>
    </p:spTree>
    <p:extLst>
      <p:ext uri="{BB962C8B-B14F-4D97-AF65-F5344CB8AC3E}">
        <p14:creationId xmlns:p14="http://schemas.microsoft.com/office/powerpoint/2010/main" val="2162517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76771" y="1309365"/>
            <a:ext cx="2172833" cy="369332"/>
          </a:xfrm>
          <a:prstGeom prst="rect">
            <a:avLst/>
          </a:prstGeom>
          <a:noFill/>
        </p:spPr>
        <p:txBody>
          <a:bodyPr wrap="square" rtlCol="0">
            <a:spAutoFit/>
          </a:bodyPr>
          <a:lstStyle/>
          <a:p>
            <a:r>
              <a:rPr lang="en-US" dirty="0">
                <a:latin typeface="Baskerville Old Face" panose="02020602080505020303" pitchFamily="18" charset="0"/>
              </a:rPr>
              <a:t>Smart Appliances</a:t>
            </a:r>
          </a:p>
        </p:txBody>
      </p:sp>
      <p:sp>
        <p:nvSpPr>
          <p:cNvPr id="7" name="TextBox 6"/>
          <p:cNvSpPr txBox="1"/>
          <p:nvPr/>
        </p:nvSpPr>
        <p:spPr>
          <a:xfrm>
            <a:off x="1795746" y="6250514"/>
            <a:ext cx="1416242" cy="369332"/>
          </a:xfrm>
          <a:prstGeom prst="rect">
            <a:avLst/>
          </a:prstGeom>
          <a:noFill/>
        </p:spPr>
        <p:txBody>
          <a:bodyPr wrap="square" rtlCol="0">
            <a:spAutoFit/>
          </a:bodyPr>
          <a:lstStyle/>
          <a:p>
            <a:r>
              <a:rPr lang="en-US" dirty="0">
                <a:latin typeface="Baskerville Old Face" panose="02020602080505020303" pitchFamily="18" charset="0"/>
              </a:rPr>
              <a:t>Healthcare</a:t>
            </a:r>
          </a:p>
        </p:txBody>
      </p:sp>
      <p:sp>
        <p:nvSpPr>
          <p:cNvPr id="11" name="TextBox 10"/>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12"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076" name="Picture 4" descr="http://www.cccblog.org/wp-content/uploads/2011/11/offbeat_fridge2_60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110" y="1638927"/>
            <a:ext cx="3629971" cy="4355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228" y="3829537"/>
            <a:ext cx="4396601" cy="2416607"/>
          </a:xfrm>
          <a:prstGeom prst="rect">
            <a:avLst/>
          </a:prstGeom>
        </p:spPr>
      </p:pic>
      <p:pic>
        <p:nvPicPr>
          <p:cNvPr id="10" name="Picture 2" descr="http://media.gadgetsin.com/2014/05/wellograph_smart_watch_with_fitness_tracker_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47" y="1223890"/>
            <a:ext cx="4335440" cy="23844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36147" y="3703263"/>
            <a:ext cx="1227681" cy="646331"/>
          </a:xfrm>
          <a:prstGeom prst="rect">
            <a:avLst/>
          </a:prstGeom>
          <a:noFill/>
        </p:spPr>
        <p:txBody>
          <a:bodyPr wrap="square" rtlCol="0">
            <a:spAutoFit/>
          </a:bodyPr>
          <a:lstStyle/>
          <a:p>
            <a:r>
              <a:rPr lang="en-US" dirty="0">
                <a:latin typeface="Baskerville Old Face" panose="02020602080505020303" pitchFamily="18" charset="0"/>
              </a:rPr>
              <a:t>Wearable Tech</a:t>
            </a:r>
          </a:p>
        </p:txBody>
      </p:sp>
    </p:spTree>
    <p:extLst>
      <p:ext uri="{BB962C8B-B14F-4D97-AF65-F5344CB8AC3E}">
        <p14:creationId xmlns:p14="http://schemas.microsoft.com/office/powerpoint/2010/main" val="1184651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information to look for in cloud provider</a:t>
            </a:r>
          </a:p>
        </p:txBody>
      </p:sp>
      <p:sp>
        <p:nvSpPr>
          <p:cNvPr id="3" name="Content Placeholder 2"/>
          <p:cNvSpPr>
            <a:spLocks noGrp="1"/>
          </p:cNvSpPr>
          <p:nvPr>
            <p:ph idx="1"/>
          </p:nvPr>
        </p:nvSpPr>
        <p:spPr/>
        <p:txBody>
          <a:bodyPr>
            <a:normAutofit fontScale="92500" lnSpcReduction="20000"/>
          </a:bodyPr>
          <a:lstStyle/>
          <a:p>
            <a:r>
              <a:rPr lang="en-US" dirty="0"/>
              <a:t>Certifications &amp; Standards</a:t>
            </a:r>
          </a:p>
          <a:p>
            <a:r>
              <a:rPr lang="en-US" dirty="0"/>
              <a:t>Technologies &amp; Service Roadmap</a:t>
            </a:r>
          </a:p>
          <a:p>
            <a:r>
              <a:rPr lang="en-US" dirty="0"/>
              <a:t>Data Security, Data Governance and Business policies</a:t>
            </a:r>
          </a:p>
          <a:p>
            <a:r>
              <a:rPr lang="en-US" dirty="0"/>
              <a:t>Service Dependencies &amp; Partnerships</a:t>
            </a:r>
          </a:p>
          <a:p>
            <a:r>
              <a:rPr lang="en-US" dirty="0"/>
              <a:t>Contracts, Commercials &amp; SLAs</a:t>
            </a:r>
          </a:p>
          <a:p>
            <a:r>
              <a:rPr lang="en-US" dirty="0"/>
              <a:t>Reliability &amp; Performance</a:t>
            </a:r>
          </a:p>
          <a:p>
            <a:r>
              <a:rPr lang="en-US" dirty="0"/>
              <a:t>Migration Support, Vendor Lock in &amp; Exit Planning</a:t>
            </a:r>
          </a:p>
          <a:p>
            <a:r>
              <a:rPr lang="en-US" dirty="0"/>
              <a:t>Business health &amp; Company profile</a:t>
            </a:r>
          </a:p>
        </p:txBody>
      </p:sp>
      <p:sp>
        <p:nvSpPr>
          <p:cNvPr id="4" name="Slide Number Placeholder 3"/>
          <p:cNvSpPr>
            <a:spLocks noGrp="1"/>
          </p:cNvSpPr>
          <p:nvPr>
            <p:ph type="sldNum" sz="quarter" idx="12"/>
          </p:nvPr>
        </p:nvSpPr>
        <p:spPr/>
        <p:txBody>
          <a:bodyPr/>
          <a:lstStyle/>
          <a:p>
            <a:fld id="{9E6FBA37-27F8-40B6-8D74-D786C85B2018}" type="slidenum">
              <a:rPr lang="en-US" smtClean="0"/>
              <a:t>130</a:t>
            </a:fld>
            <a:endParaRPr lang="en-US" dirty="0"/>
          </a:p>
        </p:txBody>
      </p:sp>
    </p:spTree>
    <p:extLst>
      <p:ext uri="{BB962C8B-B14F-4D97-AF65-F5344CB8AC3E}">
        <p14:creationId xmlns:p14="http://schemas.microsoft.com/office/powerpoint/2010/main" val="25471646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Controls to look for with a Cloud Service Provider</a:t>
            </a:r>
          </a:p>
        </p:txBody>
      </p:sp>
      <p:sp>
        <p:nvSpPr>
          <p:cNvPr id="3" name="Content Placeholder 2"/>
          <p:cNvSpPr>
            <a:spLocks noGrp="1"/>
          </p:cNvSpPr>
          <p:nvPr>
            <p:ph idx="1"/>
          </p:nvPr>
        </p:nvSpPr>
        <p:spPr>
          <a:xfrm>
            <a:off x="827484" y="1700809"/>
            <a:ext cx="3567871" cy="3842742"/>
          </a:xfrm>
        </p:spPr>
        <p:txBody>
          <a:bodyPr>
            <a:normAutofit fontScale="55000" lnSpcReduction="20000"/>
          </a:bodyPr>
          <a:lstStyle/>
          <a:p>
            <a:r>
              <a:rPr lang="en-US" dirty="0"/>
              <a:t>Application Security</a:t>
            </a:r>
          </a:p>
          <a:p>
            <a:r>
              <a:rPr lang="en-US" dirty="0"/>
              <a:t>Data Integrity and Security</a:t>
            </a:r>
          </a:p>
          <a:p>
            <a:r>
              <a:rPr lang="en-US" dirty="0"/>
              <a:t>Audit Assurance &amp; Compliance</a:t>
            </a:r>
          </a:p>
          <a:p>
            <a:r>
              <a:rPr lang="en-US" dirty="0"/>
              <a:t>Information System Regulatory Mapping</a:t>
            </a:r>
          </a:p>
          <a:p>
            <a:r>
              <a:rPr lang="en-US" dirty="0"/>
              <a:t>Business Continuity Management, Planning and Testing</a:t>
            </a:r>
          </a:p>
          <a:p>
            <a:r>
              <a:rPr lang="en-US" dirty="0"/>
              <a:t>Equipment Maintenance</a:t>
            </a:r>
          </a:p>
          <a:p>
            <a:r>
              <a:rPr lang="en-US" dirty="0"/>
              <a:t>Impact Analysis</a:t>
            </a:r>
          </a:p>
          <a:p>
            <a:r>
              <a:rPr lang="en-US" dirty="0"/>
              <a:t>Customer Access Requirement</a:t>
            </a:r>
          </a:p>
          <a:p>
            <a:r>
              <a:rPr lang="en-US" dirty="0"/>
              <a:t>New Development and Acquisition</a:t>
            </a:r>
          </a:p>
          <a:p>
            <a:endParaRPr lang="en-US" dirty="0"/>
          </a:p>
        </p:txBody>
      </p:sp>
      <p:sp>
        <p:nvSpPr>
          <p:cNvPr id="4" name="Content Placeholder 2"/>
          <p:cNvSpPr txBox="1">
            <a:spLocks/>
          </p:cNvSpPr>
          <p:nvPr/>
        </p:nvSpPr>
        <p:spPr>
          <a:xfrm>
            <a:off x="4682514" y="1700808"/>
            <a:ext cx="3567871" cy="3842742"/>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500" dirty="0"/>
              <a:t>Data Security and Information Lifecycle</a:t>
            </a:r>
          </a:p>
          <a:p>
            <a:r>
              <a:rPr lang="en-US" sz="1500" dirty="0"/>
              <a:t>Datacenter Security</a:t>
            </a:r>
          </a:p>
          <a:p>
            <a:r>
              <a:rPr lang="en-US" sz="1500" dirty="0"/>
              <a:t>Encryption and Key Management</a:t>
            </a:r>
          </a:p>
          <a:p>
            <a:r>
              <a:rPr lang="en-US" sz="1500" dirty="0"/>
              <a:t>Governance and Risk Management</a:t>
            </a:r>
          </a:p>
          <a:p>
            <a:r>
              <a:rPr lang="en-US" sz="1500" dirty="0"/>
              <a:t>Human Resource Management</a:t>
            </a:r>
          </a:p>
          <a:p>
            <a:r>
              <a:rPr lang="en-US" sz="1500" dirty="0"/>
              <a:t>Identity and Access Management</a:t>
            </a:r>
          </a:p>
          <a:p>
            <a:r>
              <a:rPr lang="en-US" sz="1500" dirty="0"/>
              <a:t>Infrastructure and Virtualization Security</a:t>
            </a:r>
          </a:p>
          <a:p>
            <a:r>
              <a:rPr lang="en-US" sz="1500" dirty="0"/>
              <a:t>Security Incident Management, E-Discovery &amp; Cloud Forensics</a:t>
            </a:r>
          </a:p>
          <a:p>
            <a:r>
              <a:rPr lang="en-US" sz="1500" dirty="0"/>
              <a:t>Threat and Vulnerability Management</a:t>
            </a:r>
          </a:p>
        </p:txBody>
      </p:sp>
      <p:sp>
        <p:nvSpPr>
          <p:cNvPr id="5" name="Slide Number Placeholder 4"/>
          <p:cNvSpPr>
            <a:spLocks noGrp="1"/>
          </p:cNvSpPr>
          <p:nvPr>
            <p:ph type="sldNum" sz="quarter" idx="12"/>
          </p:nvPr>
        </p:nvSpPr>
        <p:spPr/>
        <p:txBody>
          <a:bodyPr/>
          <a:lstStyle/>
          <a:p>
            <a:fld id="{9E6FBA37-27F8-40B6-8D74-D786C85B2018}" type="slidenum">
              <a:rPr lang="en-US" smtClean="0"/>
              <a:t>131</a:t>
            </a:fld>
            <a:endParaRPr lang="en-US" dirty="0"/>
          </a:p>
        </p:txBody>
      </p:sp>
      <p:sp>
        <p:nvSpPr>
          <p:cNvPr id="6" name="TextBox 5"/>
          <p:cNvSpPr txBox="1"/>
          <p:nvPr/>
        </p:nvSpPr>
        <p:spPr>
          <a:xfrm>
            <a:off x="369277" y="5693302"/>
            <a:ext cx="3112477" cy="213585"/>
          </a:xfrm>
          <a:prstGeom prst="rect">
            <a:avLst/>
          </a:prstGeom>
          <a:noFill/>
        </p:spPr>
        <p:txBody>
          <a:bodyPr wrap="square" rtlCol="0">
            <a:spAutoFit/>
          </a:bodyPr>
          <a:lstStyle/>
          <a:p>
            <a:r>
              <a:rPr lang="en-US" sz="788" dirty="0"/>
              <a:t>Source: CSA</a:t>
            </a:r>
            <a:endParaRPr lang="en-GB" sz="788" dirty="0"/>
          </a:p>
        </p:txBody>
      </p:sp>
    </p:spTree>
    <p:extLst>
      <p:ext uri="{BB962C8B-B14F-4D97-AF65-F5344CB8AC3E}">
        <p14:creationId xmlns:p14="http://schemas.microsoft.com/office/powerpoint/2010/main" val="13520222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Why is SOC 2 Type 2 report important to evaluate  Cloud Providers?</a:t>
            </a:r>
          </a:p>
        </p:txBody>
      </p:sp>
      <p:sp>
        <p:nvSpPr>
          <p:cNvPr id="4" name="Slide Number Placeholder 3"/>
          <p:cNvSpPr>
            <a:spLocks noGrp="1"/>
          </p:cNvSpPr>
          <p:nvPr>
            <p:ph type="sldNum" sz="quarter" idx="12"/>
          </p:nvPr>
        </p:nvSpPr>
        <p:spPr/>
        <p:txBody>
          <a:bodyPr/>
          <a:lstStyle/>
          <a:p>
            <a:fld id="{9E6FBA37-27F8-40B6-8D74-D786C85B2018}" type="slidenum">
              <a:rPr lang="en-US" smtClean="0"/>
              <a:t>132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84" y="2247186"/>
            <a:ext cx="4048630" cy="3236308"/>
          </a:xfrm>
          <a:prstGeom prst="rect">
            <a:avLst/>
          </a:prstGeom>
        </p:spPr>
      </p:pic>
      <p:sp>
        <p:nvSpPr>
          <p:cNvPr id="7" name="Content Placeholder 2"/>
          <p:cNvSpPr txBox="1">
            <a:spLocks/>
          </p:cNvSpPr>
          <p:nvPr/>
        </p:nvSpPr>
        <p:spPr>
          <a:xfrm>
            <a:off x="4910226" y="2247186"/>
            <a:ext cx="3400740" cy="3146611"/>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500" dirty="0"/>
              <a:t>The Type 2 SOC 2 report will not only review the controls in question, but will go into detail on the effectiveness of the controls</a:t>
            </a:r>
            <a:endParaRPr lang="en-US" sz="1350" dirty="0"/>
          </a:p>
        </p:txBody>
      </p:sp>
      <p:sp>
        <p:nvSpPr>
          <p:cNvPr id="8" name="Content Placeholder 2"/>
          <p:cNvSpPr txBox="1">
            <a:spLocks/>
          </p:cNvSpPr>
          <p:nvPr/>
        </p:nvSpPr>
        <p:spPr>
          <a:xfrm>
            <a:off x="4899324" y="3297584"/>
            <a:ext cx="3400740" cy="3146611"/>
          </a:xfrm>
          <a:prstGeom prst="rect">
            <a:avLst/>
          </a:prstGeom>
        </p:spPr>
        <p:txBody>
          <a:bodyPr vert="horz" lIns="68580" tIns="34290" rIns="68580" bIns="3429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500" b="1" dirty="0"/>
              <a:t>Security</a:t>
            </a:r>
            <a:r>
              <a:rPr lang="en-US" sz="1500" dirty="0"/>
              <a:t>: Unauthorized access to systems (both physical and logical) is prevented through controls.</a:t>
            </a:r>
          </a:p>
          <a:p>
            <a:r>
              <a:rPr lang="en-US" sz="1500" b="1" dirty="0"/>
              <a:t>Confidentiality</a:t>
            </a:r>
            <a:r>
              <a:rPr lang="en-US" sz="1500" dirty="0"/>
              <a:t>: Sensitive information labeled as confidential is protected with adequate controls (customer data and systems would likely fall into this category).</a:t>
            </a:r>
          </a:p>
          <a:p>
            <a:r>
              <a:rPr lang="en-US" sz="1500" b="1" dirty="0"/>
              <a:t>Privacy</a:t>
            </a:r>
            <a:r>
              <a:rPr lang="en-US" sz="1500" dirty="0"/>
              <a:t>: Personal information is collected and managed in accordance with the AICPA Generally Accepted Privacy Principles.</a:t>
            </a:r>
          </a:p>
          <a:p>
            <a:r>
              <a:rPr lang="en-US" sz="1500" b="1" dirty="0"/>
              <a:t>Availability</a:t>
            </a:r>
            <a:r>
              <a:rPr lang="en-US" sz="1500" dirty="0"/>
              <a:t>: Systems are designed with uptime and availability in mind, and continuity of system operations is maintained.</a:t>
            </a:r>
          </a:p>
          <a:p>
            <a:r>
              <a:rPr lang="en-US" sz="1500" b="1" dirty="0"/>
              <a:t>Processing Integrity</a:t>
            </a:r>
            <a:r>
              <a:rPr lang="en-US" sz="1500" dirty="0"/>
              <a:t>: All system processing activities are accurate, authorized, complete and authorized.</a:t>
            </a:r>
          </a:p>
          <a:p>
            <a:pPr marL="0" indent="0">
              <a:buNone/>
            </a:pPr>
            <a:endParaRPr lang="en-US" sz="1350" dirty="0"/>
          </a:p>
        </p:txBody>
      </p:sp>
    </p:spTree>
    <p:extLst>
      <p:ext uri="{BB962C8B-B14F-4D97-AF65-F5344CB8AC3E}">
        <p14:creationId xmlns:p14="http://schemas.microsoft.com/office/powerpoint/2010/main" val="26039488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97103"/>
          </a:xfrm>
        </p:spPr>
        <p:txBody>
          <a:bodyPr>
            <a:normAutofit/>
          </a:bodyPr>
          <a:lstStyle/>
          <a:p>
            <a:r>
              <a:rPr lang="en-US" sz="3600" dirty="0"/>
              <a:t>Multi Hybrid Cloud</a:t>
            </a:r>
          </a:p>
        </p:txBody>
      </p:sp>
      <p:grpSp>
        <p:nvGrpSpPr>
          <p:cNvPr id="5" name="Group 7"/>
          <p:cNvGrpSpPr/>
          <p:nvPr/>
        </p:nvGrpSpPr>
        <p:grpSpPr>
          <a:xfrm>
            <a:off x="58473" y="1449584"/>
            <a:ext cx="8302086" cy="4665678"/>
            <a:chOff x="292153" y="1449584"/>
            <a:chExt cx="8302086" cy="4665678"/>
          </a:xfrm>
        </p:grpSpPr>
        <p:sp>
          <p:nvSpPr>
            <p:cNvPr id="53" name="Freeform 36"/>
            <p:cNvSpPr>
              <a:spLocks noEditPoints="1"/>
            </p:cNvSpPr>
            <p:nvPr/>
          </p:nvSpPr>
          <p:spPr bwMode="auto">
            <a:xfrm>
              <a:off x="7102342" y="4451248"/>
              <a:ext cx="1491897" cy="1294682"/>
            </a:xfrm>
            <a:custGeom>
              <a:avLst/>
              <a:gdLst>
                <a:gd name="T0" fmla="*/ 2123 w 2448"/>
                <a:gd name="T1" fmla="*/ 434 h 2121"/>
                <a:gd name="T2" fmla="*/ 1357 w 2448"/>
                <a:gd name="T3" fmla="*/ 872 h 2121"/>
                <a:gd name="T4" fmla="*/ 1070 w 2448"/>
                <a:gd name="T5" fmla="*/ 476 h 2121"/>
                <a:gd name="T6" fmla="*/ 1033 w 2448"/>
                <a:gd name="T7" fmla="*/ 318 h 2121"/>
                <a:gd name="T8" fmla="*/ 765 w 2448"/>
                <a:gd name="T9" fmla="*/ 25 h 2121"/>
                <a:gd name="T10" fmla="*/ 648 w 2448"/>
                <a:gd name="T11" fmla="*/ 339 h 2121"/>
                <a:gd name="T12" fmla="*/ 629 w 2448"/>
                <a:gd name="T13" fmla="*/ 571 h 2121"/>
                <a:gd name="T14" fmla="*/ 475 w 2448"/>
                <a:gd name="T15" fmla="*/ 1184 h 2121"/>
                <a:gd name="T16" fmla="*/ 2448 w 2448"/>
                <a:gd name="T17" fmla="*/ 1182 h 2121"/>
                <a:gd name="T18" fmla="*/ 1924 w 2448"/>
                <a:gd name="T19" fmla="*/ 597 h 2121"/>
                <a:gd name="T20" fmla="*/ 1030 w 2448"/>
                <a:gd name="T21" fmla="*/ 280 h 2121"/>
                <a:gd name="T22" fmla="*/ 1071 w 2448"/>
                <a:gd name="T23" fmla="*/ 510 h 2121"/>
                <a:gd name="T24" fmla="*/ 1102 w 2448"/>
                <a:gd name="T25" fmla="*/ 809 h 2121"/>
                <a:gd name="T26" fmla="*/ 1087 w 2448"/>
                <a:gd name="T27" fmla="*/ 811 h 2121"/>
                <a:gd name="T28" fmla="*/ 1020 w 2448"/>
                <a:gd name="T29" fmla="*/ 1029 h 2121"/>
                <a:gd name="T30" fmla="*/ 932 w 2448"/>
                <a:gd name="T31" fmla="*/ 631 h 2121"/>
                <a:gd name="T32" fmla="*/ 898 w 2448"/>
                <a:gd name="T33" fmla="*/ 579 h 2121"/>
                <a:gd name="T34" fmla="*/ 886 w 2448"/>
                <a:gd name="T35" fmla="*/ 352 h 2121"/>
                <a:gd name="T36" fmla="*/ 847 w 2448"/>
                <a:gd name="T37" fmla="*/ 612 h 2121"/>
                <a:gd name="T38" fmla="*/ 679 w 2448"/>
                <a:gd name="T39" fmla="*/ 576 h 2121"/>
                <a:gd name="T40" fmla="*/ 827 w 2448"/>
                <a:gd name="T41" fmla="*/ 671 h 2121"/>
                <a:gd name="T42" fmla="*/ 899 w 2448"/>
                <a:gd name="T43" fmla="*/ 959 h 2121"/>
                <a:gd name="T44" fmla="*/ 633 w 2448"/>
                <a:gd name="T45" fmla="*/ 800 h 2121"/>
                <a:gd name="T46" fmla="*/ 497 w 2448"/>
                <a:gd name="T47" fmla="*/ 1097 h 2121"/>
                <a:gd name="T48" fmla="*/ 587 w 2448"/>
                <a:gd name="T49" fmla="*/ 741 h 2121"/>
                <a:gd name="T50" fmla="*/ 521 w 2448"/>
                <a:gd name="T51" fmla="*/ 1077 h 2121"/>
                <a:gd name="T52" fmla="*/ 1009 w 2448"/>
                <a:gd name="T53" fmla="*/ 1898 h 2121"/>
                <a:gd name="T54" fmla="*/ 557 w 2448"/>
                <a:gd name="T55" fmla="*/ 1776 h 2121"/>
                <a:gd name="T56" fmla="*/ 667 w 2448"/>
                <a:gd name="T57" fmla="*/ 1155 h 2121"/>
                <a:gd name="T58" fmla="*/ 1054 w 2448"/>
                <a:gd name="T59" fmla="*/ 2014 h 2121"/>
                <a:gd name="T60" fmla="*/ 1192 w 2448"/>
                <a:gd name="T61" fmla="*/ 1935 h 2121"/>
                <a:gd name="T62" fmla="*/ 1116 w 2448"/>
                <a:gd name="T63" fmla="*/ 1872 h 2121"/>
                <a:gd name="T64" fmla="*/ 1045 w 2448"/>
                <a:gd name="T65" fmla="*/ 1795 h 2121"/>
                <a:gd name="T66" fmla="*/ 1072 w 2448"/>
                <a:gd name="T67" fmla="*/ 1842 h 2121"/>
                <a:gd name="T68" fmla="*/ 1192 w 2448"/>
                <a:gd name="T69" fmla="*/ 1815 h 2121"/>
                <a:gd name="T70" fmla="*/ 1154 w 2448"/>
                <a:gd name="T71" fmla="*/ 1731 h 2121"/>
                <a:gd name="T72" fmla="*/ 548 w 2448"/>
                <a:gd name="T73" fmla="*/ 1058 h 2121"/>
                <a:gd name="T74" fmla="*/ 1269 w 2448"/>
                <a:gd name="T75" fmla="*/ 1198 h 2121"/>
                <a:gd name="T76" fmla="*/ 1313 w 2448"/>
                <a:gd name="T77" fmla="*/ 1330 h 2121"/>
                <a:gd name="T78" fmla="*/ 1359 w 2448"/>
                <a:gd name="T79" fmla="*/ 1070 h 2121"/>
                <a:gd name="T80" fmla="*/ 1382 w 2448"/>
                <a:gd name="T81" fmla="*/ 1447 h 2121"/>
                <a:gd name="T82" fmla="*/ 1434 w 2448"/>
                <a:gd name="T83" fmla="*/ 916 h 2121"/>
                <a:gd name="T84" fmla="*/ 1836 w 2448"/>
                <a:gd name="T85" fmla="*/ 1516 h 2121"/>
                <a:gd name="T86" fmla="*/ 1804 w 2448"/>
                <a:gd name="T87" fmla="*/ 1505 h 2121"/>
                <a:gd name="T88" fmla="*/ 1718 w 2448"/>
                <a:gd name="T89" fmla="*/ 1444 h 2121"/>
                <a:gd name="T90" fmla="*/ 1870 w 2448"/>
                <a:gd name="T91" fmla="*/ 1303 h 2121"/>
                <a:gd name="T92" fmla="*/ 1848 w 2448"/>
                <a:gd name="T93" fmla="*/ 1003 h 2121"/>
                <a:gd name="T94" fmla="*/ 1768 w 2448"/>
                <a:gd name="T95" fmla="*/ 1433 h 2121"/>
                <a:gd name="T96" fmla="*/ 1849 w 2448"/>
                <a:gd name="T97" fmla="*/ 930 h 2121"/>
                <a:gd name="T98" fmla="*/ 1747 w 2448"/>
                <a:gd name="T99" fmla="*/ 1461 h 2121"/>
                <a:gd name="T100" fmla="*/ 1714 w 2448"/>
                <a:gd name="T101" fmla="*/ 1008 h 2121"/>
                <a:gd name="T102" fmla="*/ 1882 w 2448"/>
                <a:gd name="T103" fmla="*/ 1169 h 2121"/>
                <a:gd name="T104" fmla="*/ 1884 w 2448"/>
                <a:gd name="T105" fmla="*/ 930 h 2121"/>
                <a:gd name="T106" fmla="*/ 1721 w 2448"/>
                <a:gd name="T107" fmla="*/ 1243 h 2121"/>
                <a:gd name="T108" fmla="*/ 1412 w 2448"/>
                <a:gd name="T109" fmla="*/ 1341 h 2121"/>
                <a:gd name="T110" fmla="*/ 1993 w 2448"/>
                <a:gd name="T111" fmla="*/ 580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8" h="2121">
                  <a:moveTo>
                    <a:pt x="2147" y="1006"/>
                  </a:moveTo>
                  <a:cubicBezTo>
                    <a:pt x="2133" y="997"/>
                    <a:pt x="2128" y="989"/>
                    <a:pt x="2130" y="972"/>
                  </a:cubicBezTo>
                  <a:cubicBezTo>
                    <a:pt x="2147" y="809"/>
                    <a:pt x="2162" y="645"/>
                    <a:pt x="2179" y="481"/>
                  </a:cubicBezTo>
                  <a:cubicBezTo>
                    <a:pt x="2180" y="465"/>
                    <a:pt x="2175" y="456"/>
                    <a:pt x="2161" y="451"/>
                  </a:cubicBezTo>
                  <a:cubicBezTo>
                    <a:pt x="2148" y="446"/>
                    <a:pt x="2136" y="437"/>
                    <a:pt x="2123" y="434"/>
                  </a:cubicBezTo>
                  <a:cubicBezTo>
                    <a:pt x="2113" y="432"/>
                    <a:pt x="2100" y="433"/>
                    <a:pt x="2091" y="438"/>
                  </a:cubicBezTo>
                  <a:cubicBezTo>
                    <a:pt x="1923" y="534"/>
                    <a:pt x="1755" y="630"/>
                    <a:pt x="1587" y="725"/>
                  </a:cubicBezTo>
                  <a:cubicBezTo>
                    <a:pt x="1524" y="761"/>
                    <a:pt x="1462" y="796"/>
                    <a:pt x="1400" y="833"/>
                  </a:cubicBezTo>
                  <a:cubicBezTo>
                    <a:pt x="1392" y="837"/>
                    <a:pt x="1389" y="849"/>
                    <a:pt x="1382" y="856"/>
                  </a:cubicBezTo>
                  <a:cubicBezTo>
                    <a:pt x="1375" y="863"/>
                    <a:pt x="1365" y="873"/>
                    <a:pt x="1357" y="872"/>
                  </a:cubicBezTo>
                  <a:cubicBezTo>
                    <a:pt x="1322" y="868"/>
                    <a:pt x="1286" y="862"/>
                    <a:pt x="1251" y="855"/>
                  </a:cubicBezTo>
                  <a:cubicBezTo>
                    <a:pt x="1245" y="854"/>
                    <a:pt x="1236" y="845"/>
                    <a:pt x="1235" y="839"/>
                  </a:cubicBezTo>
                  <a:cubicBezTo>
                    <a:pt x="1227" y="812"/>
                    <a:pt x="1224" y="784"/>
                    <a:pt x="1216" y="758"/>
                  </a:cubicBezTo>
                  <a:cubicBezTo>
                    <a:pt x="1193" y="688"/>
                    <a:pt x="1171" y="619"/>
                    <a:pt x="1145" y="551"/>
                  </a:cubicBezTo>
                  <a:cubicBezTo>
                    <a:pt x="1132" y="516"/>
                    <a:pt x="1104" y="492"/>
                    <a:pt x="1070" y="476"/>
                  </a:cubicBezTo>
                  <a:cubicBezTo>
                    <a:pt x="1066" y="474"/>
                    <a:pt x="1059" y="470"/>
                    <a:pt x="1060" y="467"/>
                  </a:cubicBezTo>
                  <a:cubicBezTo>
                    <a:pt x="1064" y="439"/>
                    <a:pt x="1045" y="446"/>
                    <a:pt x="1031" y="447"/>
                  </a:cubicBezTo>
                  <a:cubicBezTo>
                    <a:pt x="1023" y="447"/>
                    <a:pt x="1017" y="449"/>
                    <a:pt x="1007" y="452"/>
                  </a:cubicBezTo>
                  <a:cubicBezTo>
                    <a:pt x="1012" y="433"/>
                    <a:pt x="1018" y="416"/>
                    <a:pt x="1021" y="399"/>
                  </a:cubicBezTo>
                  <a:cubicBezTo>
                    <a:pt x="1026" y="372"/>
                    <a:pt x="1030" y="345"/>
                    <a:pt x="1033" y="318"/>
                  </a:cubicBezTo>
                  <a:cubicBezTo>
                    <a:pt x="1035" y="306"/>
                    <a:pt x="1036" y="295"/>
                    <a:pt x="1047" y="285"/>
                  </a:cubicBezTo>
                  <a:cubicBezTo>
                    <a:pt x="1070" y="264"/>
                    <a:pt x="1065" y="229"/>
                    <a:pt x="1043" y="207"/>
                  </a:cubicBezTo>
                  <a:cubicBezTo>
                    <a:pt x="1037" y="202"/>
                    <a:pt x="1035" y="190"/>
                    <a:pt x="1035" y="180"/>
                  </a:cubicBezTo>
                  <a:cubicBezTo>
                    <a:pt x="1030" y="118"/>
                    <a:pt x="1005" y="67"/>
                    <a:pt x="948" y="37"/>
                  </a:cubicBezTo>
                  <a:cubicBezTo>
                    <a:pt x="889" y="6"/>
                    <a:pt x="827" y="0"/>
                    <a:pt x="765" y="25"/>
                  </a:cubicBezTo>
                  <a:cubicBezTo>
                    <a:pt x="728" y="40"/>
                    <a:pt x="703" y="69"/>
                    <a:pt x="686" y="104"/>
                  </a:cubicBezTo>
                  <a:cubicBezTo>
                    <a:pt x="682" y="112"/>
                    <a:pt x="677" y="121"/>
                    <a:pt x="670" y="126"/>
                  </a:cubicBezTo>
                  <a:cubicBezTo>
                    <a:pt x="645" y="147"/>
                    <a:pt x="636" y="173"/>
                    <a:pt x="641" y="205"/>
                  </a:cubicBezTo>
                  <a:cubicBezTo>
                    <a:pt x="643" y="223"/>
                    <a:pt x="644" y="239"/>
                    <a:pt x="633" y="258"/>
                  </a:cubicBezTo>
                  <a:cubicBezTo>
                    <a:pt x="617" y="286"/>
                    <a:pt x="626" y="318"/>
                    <a:pt x="648" y="339"/>
                  </a:cubicBezTo>
                  <a:cubicBezTo>
                    <a:pt x="672" y="361"/>
                    <a:pt x="676" y="385"/>
                    <a:pt x="674" y="414"/>
                  </a:cubicBezTo>
                  <a:cubicBezTo>
                    <a:pt x="673" y="426"/>
                    <a:pt x="674" y="438"/>
                    <a:pt x="674" y="450"/>
                  </a:cubicBezTo>
                  <a:cubicBezTo>
                    <a:pt x="674" y="461"/>
                    <a:pt x="668" y="469"/>
                    <a:pt x="663" y="479"/>
                  </a:cubicBezTo>
                  <a:cubicBezTo>
                    <a:pt x="652" y="499"/>
                    <a:pt x="650" y="523"/>
                    <a:pt x="643" y="545"/>
                  </a:cubicBezTo>
                  <a:cubicBezTo>
                    <a:pt x="640" y="554"/>
                    <a:pt x="636" y="565"/>
                    <a:pt x="629" y="571"/>
                  </a:cubicBezTo>
                  <a:cubicBezTo>
                    <a:pt x="579" y="615"/>
                    <a:pt x="527" y="656"/>
                    <a:pt x="477" y="700"/>
                  </a:cubicBezTo>
                  <a:cubicBezTo>
                    <a:pt x="450" y="723"/>
                    <a:pt x="440" y="756"/>
                    <a:pt x="434" y="788"/>
                  </a:cubicBezTo>
                  <a:cubicBezTo>
                    <a:pt x="412" y="889"/>
                    <a:pt x="418" y="991"/>
                    <a:pt x="432" y="1092"/>
                  </a:cubicBezTo>
                  <a:cubicBezTo>
                    <a:pt x="433" y="1097"/>
                    <a:pt x="434" y="1103"/>
                    <a:pt x="438" y="1104"/>
                  </a:cubicBezTo>
                  <a:cubicBezTo>
                    <a:pt x="470" y="1122"/>
                    <a:pt x="465" y="1156"/>
                    <a:pt x="475" y="1184"/>
                  </a:cubicBezTo>
                  <a:cubicBezTo>
                    <a:pt x="490" y="1229"/>
                    <a:pt x="504" y="1274"/>
                    <a:pt x="519" y="1318"/>
                  </a:cubicBezTo>
                  <a:cubicBezTo>
                    <a:pt x="526" y="1339"/>
                    <a:pt x="521" y="1358"/>
                    <a:pt x="502" y="1369"/>
                  </a:cubicBezTo>
                  <a:cubicBezTo>
                    <a:pt x="239" y="1522"/>
                    <a:pt x="10" y="1656"/>
                    <a:pt x="0" y="1662"/>
                  </a:cubicBezTo>
                  <a:cubicBezTo>
                    <a:pt x="742" y="2064"/>
                    <a:pt x="973" y="2121"/>
                    <a:pt x="1374" y="2067"/>
                  </a:cubicBezTo>
                  <a:cubicBezTo>
                    <a:pt x="2113" y="1968"/>
                    <a:pt x="2358" y="1519"/>
                    <a:pt x="2448" y="1182"/>
                  </a:cubicBezTo>
                  <a:cubicBezTo>
                    <a:pt x="2348" y="1123"/>
                    <a:pt x="2248" y="1064"/>
                    <a:pt x="2147" y="1006"/>
                  </a:cubicBezTo>
                  <a:close/>
                  <a:moveTo>
                    <a:pt x="1486" y="820"/>
                  </a:moveTo>
                  <a:cubicBezTo>
                    <a:pt x="1689" y="705"/>
                    <a:pt x="1891" y="589"/>
                    <a:pt x="2093" y="474"/>
                  </a:cubicBezTo>
                  <a:cubicBezTo>
                    <a:pt x="2107" y="466"/>
                    <a:pt x="2118" y="462"/>
                    <a:pt x="2132" y="478"/>
                  </a:cubicBezTo>
                  <a:cubicBezTo>
                    <a:pt x="2062" y="518"/>
                    <a:pt x="1993" y="558"/>
                    <a:pt x="1924" y="597"/>
                  </a:cubicBezTo>
                  <a:cubicBezTo>
                    <a:pt x="1773" y="683"/>
                    <a:pt x="1621" y="770"/>
                    <a:pt x="1469" y="857"/>
                  </a:cubicBezTo>
                  <a:cubicBezTo>
                    <a:pt x="1454" y="865"/>
                    <a:pt x="1440" y="875"/>
                    <a:pt x="1423" y="856"/>
                  </a:cubicBezTo>
                  <a:cubicBezTo>
                    <a:pt x="1444" y="844"/>
                    <a:pt x="1465" y="832"/>
                    <a:pt x="1486" y="820"/>
                  </a:cubicBezTo>
                  <a:close/>
                  <a:moveTo>
                    <a:pt x="1040" y="239"/>
                  </a:moveTo>
                  <a:cubicBezTo>
                    <a:pt x="1048" y="253"/>
                    <a:pt x="1044" y="269"/>
                    <a:pt x="1030" y="280"/>
                  </a:cubicBezTo>
                  <a:cubicBezTo>
                    <a:pt x="1005" y="299"/>
                    <a:pt x="993" y="299"/>
                    <a:pt x="968" y="275"/>
                  </a:cubicBezTo>
                  <a:cubicBezTo>
                    <a:pt x="993" y="263"/>
                    <a:pt x="1016" y="251"/>
                    <a:pt x="1040" y="239"/>
                  </a:cubicBezTo>
                  <a:close/>
                  <a:moveTo>
                    <a:pt x="965" y="514"/>
                  </a:moveTo>
                  <a:cubicBezTo>
                    <a:pt x="978" y="518"/>
                    <a:pt x="996" y="511"/>
                    <a:pt x="1008" y="504"/>
                  </a:cubicBezTo>
                  <a:cubicBezTo>
                    <a:pt x="1032" y="490"/>
                    <a:pt x="1051" y="498"/>
                    <a:pt x="1071" y="510"/>
                  </a:cubicBezTo>
                  <a:cubicBezTo>
                    <a:pt x="1106" y="530"/>
                    <a:pt x="1123" y="563"/>
                    <a:pt x="1135" y="599"/>
                  </a:cubicBezTo>
                  <a:cubicBezTo>
                    <a:pt x="1155" y="660"/>
                    <a:pt x="1173" y="721"/>
                    <a:pt x="1191" y="782"/>
                  </a:cubicBezTo>
                  <a:cubicBezTo>
                    <a:pt x="1193" y="789"/>
                    <a:pt x="1188" y="803"/>
                    <a:pt x="1182" y="807"/>
                  </a:cubicBezTo>
                  <a:cubicBezTo>
                    <a:pt x="1160" y="822"/>
                    <a:pt x="1137" y="834"/>
                    <a:pt x="1108" y="850"/>
                  </a:cubicBezTo>
                  <a:cubicBezTo>
                    <a:pt x="1106" y="832"/>
                    <a:pt x="1102" y="820"/>
                    <a:pt x="1102" y="809"/>
                  </a:cubicBezTo>
                  <a:cubicBezTo>
                    <a:pt x="1107" y="717"/>
                    <a:pt x="1085" y="631"/>
                    <a:pt x="1042" y="550"/>
                  </a:cubicBezTo>
                  <a:cubicBezTo>
                    <a:pt x="1038" y="542"/>
                    <a:pt x="1032" y="535"/>
                    <a:pt x="1027" y="528"/>
                  </a:cubicBezTo>
                  <a:cubicBezTo>
                    <a:pt x="1025" y="529"/>
                    <a:pt x="1023" y="530"/>
                    <a:pt x="1021" y="531"/>
                  </a:cubicBezTo>
                  <a:cubicBezTo>
                    <a:pt x="1022" y="536"/>
                    <a:pt x="1022" y="542"/>
                    <a:pt x="1025" y="547"/>
                  </a:cubicBezTo>
                  <a:cubicBezTo>
                    <a:pt x="1070" y="629"/>
                    <a:pt x="1092" y="717"/>
                    <a:pt x="1087" y="811"/>
                  </a:cubicBezTo>
                  <a:cubicBezTo>
                    <a:pt x="1086" y="829"/>
                    <a:pt x="1093" y="848"/>
                    <a:pt x="1096" y="866"/>
                  </a:cubicBezTo>
                  <a:cubicBezTo>
                    <a:pt x="1105" y="907"/>
                    <a:pt x="1113" y="948"/>
                    <a:pt x="1121" y="989"/>
                  </a:cubicBezTo>
                  <a:cubicBezTo>
                    <a:pt x="1124" y="1003"/>
                    <a:pt x="1122" y="1015"/>
                    <a:pt x="1106" y="1021"/>
                  </a:cubicBezTo>
                  <a:cubicBezTo>
                    <a:pt x="1101" y="1023"/>
                    <a:pt x="1095" y="1026"/>
                    <a:pt x="1091" y="1030"/>
                  </a:cubicBezTo>
                  <a:cubicBezTo>
                    <a:pt x="1067" y="1052"/>
                    <a:pt x="1043" y="1048"/>
                    <a:pt x="1020" y="1029"/>
                  </a:cubicBezTo>
                  <a:cubicBezTo>
                    <a:pt x="1014" y="1024"/>
                    <a:pt x="1008" y="1017"/>
                    <a:pt x="1006" y="1009"/>
                  </a:cubicBezTo>
                  <a:cubicBezTo>
                    <a:pt x="989" y="945"/>
                    <a:pt x="975" y="880"/>
                    <a:pt x="955" y="817"/>
                  </a:cubicBezTo>
                  <a:cubicBezTo>
                    <a:pt x="944" y="779"/>
                    <a:pt x="925" y="743"/>
                    <a:pt x="909" y="707"/>
                  </a:cubicBezTo>
                  <a:cubicBezTo>
                    <a:pt x="904" y="695"/>
                    <a:pt x="904" y="639"/>
                    <a:pt x="912" y="632"/>
                  </a:cubicBezTo>
                  <a:cubicBezTo>
                    <a:pt x="916" y="628"/>
                    <a:pt x="925" y="631"/>
                    <a:pt x="932" y="631"/>
                  </a:cubicBezTo>
                  <a:cubicBezTo>
                    <a:pt x="938" y="631"/>
                    <a:pt x="944" y="631"/>
                    <a:pt x="951" y="631"/>
                  </a:cubicBezTo>
                  <a:cubicBezTo>
                    <a:pt x="950" y="625"/>
                    <a:pt x="951" y="619"/>
                    <a:pt x="950" y="614"/>
                  </a:cubicBezTo>
                  <a:cubicBezTo>
                    <a:pt x="939" y="580"/>
                    <a:pt x="921" y="550"/>
                    <a:pt x="889" y="529"/>
                  </a:cubicBezTo>
                  <a:cubicBezTo>
                    <a:pt x="914" y="523"/>
                    <a:pt x="936" y="507"/>
                    <a:pt x="965" y="514"/>
                  </a:cubicBezTo>
                  <a:close/>
                  <a:moveTo>
                    <a:pt x="898" y="579"/>
                  </a:moveTo>
                  <a:cubicBezTo>
                    <a:pt x="895" y="607"/>
                    <a:pt x="894" y="636"/>
                    <a:pt x="893" y="667"/>
                  </a:cubicBezTo>
                  <a:cubicBezTo>
                    <a:pt x="862" y="641"/>
                    <a:pt x="860" y="580"/>
                    <a:pt x="872" y="541"/>
                  </a:cubicBezTo>
                  <a:cubicBezTo>
                    <a:pt x="892" y="546"/>
                    <a:pt x="900" y="559"/>
                    <a:pt x="898" y="579"/>
                  </a:cubicBezTo>
                  <a:close/>
                  <a:moveTo>
                    <a:pt x="942" y="289"/>
                  </a:moveTo>
                  <a:cubicBezTo>
                    <a:pt x="947" y="325"/>
                    <a:pt x="923" y="342"/>
                    <a:pt x="886" y="352"/>
                  </a:cubicBezTo>
                  <a:cubicBezTo>
                    <a:pt x="867" y="356"/>
                    <a:pt x="863" y="353"/>
                    <a:pt x="855" y="334"/>
                  </a:cubicBezTo>
                  <a:cubicBezTo>
                    <a:pt x="883" y="319"/>
                    <a:pt x="912" y="304"/>
                    <a:pt x="942" y="289"/>
                  </a:cubicBezTo>
                  <a:close/>
                  <a:moveTo>
                    <a:pt x="847" y="612"/>
                  </a:moveTo>
                  <a:cubicBezTo>
                    <a:pt x="854" y="632"/>
                    <a:pt x="860" y="649"/>
                    <a:pt x="867" y="667"/>
                  </a:cubicBezTo>
                  <a:cubicBezTo>
                    <a:pt x="829" y="659"/>
                    <a:pt x="824" y="649"/>
                    <a:pt x="847" y="612"/>
                  </a:cubicBezTo>
                  <a:close/>
                  <a:moveTo>
                    <a:pt x="679" y="510"/>
                  </a:moveTo>
                  <a:cubicBezTo>
                    <a:pt x="726" y="551"/>
                    <a:pt x="780" y="569"/>
                    <a:pt x="839" y="579"/>
                  </a:cubicBezTo>
                  <a:cubicBezTo>
                    <a:pt x="830" y="607"/>
                    <a:pt x="822" y="632"/>
                    <a:pt x="813" y="658"/>
                  </a:cubicBezTo>
                  <a:cubicBezTo>
                    <a:pt x="812" y="661"/>
                    <a:pt x="801" y="664"/>
                    <a:pt x="798" y="662"/>
                  </a:cubicBezTo>
                  <a:cubicBezTo>
                    <a:pt x="758" y="634"/>
                    <a:pt x="716" y="608"/>
                    <a:pt x="679" y="576"/>
                  </a:cubicBezTo>
                  <a:cubicBezTo>
                    <a:pt x="660" y="559"/>
                    <a:pt x="676" y="535"/>
                    <a:pt x="679" y="510"/>
                  </a:cubicBezTo>
                  <a:close/>
                  <a:moveTo>
                    <a:pt x="657" y="589"/>
                  </a:moveTo>
                  <a:cubicBezTo>
                    <a:pt x="660" y="586"/>
                    <a:pt x="670" y="590"/>
                    <a:pt x="675" y="593"/>
                  </a:cubicBezTo>
                  <a:cubicBezTo>
                    <a:pt x="715" y="621"/>
                    <a:pt x="754" y="649"/>
                    <a:pt x="794" y="676"/>
                  </a:cubicBezTo>
                  <a:cubicBezTo>
                    <a:pt x="805" y="683"/>
                    <a:pt x="820" y="688"/>
                    <a:pt x="827" y="671"/>
                  </a:cubicBezTo>
                  <a:cubicBezTo>
                    <a:pt x="894" y="686"/>
                    <a:pt x="914" y="740"/>
                    <a:pt x="933" y="793"/>
                  </a:cubicBezTo>
                  <a:cubicBezTo>
                    <a:pt x="940" y="814"/>
                    <a:pt x="944" y="837"/>
                    <a:pt x="949" y="858"/>
                  </a:cubicBezTo>
                  <a:cubicBezTo>
                    <a:pt x="960" y="901"/>
                    <a:pt x="970" y="944"/>
                    <a:pt x="980" y="986"/>
                  </a:cubicBezTo>
                  <a:cubicBezTo>
                    <a:pt x="982" y="992"/>
                    <a:pt x="983" y="997"/>
                    <a:pt x="985" y="1008"/>
                  </a:cubicBezTo>
                  <a:cubicBezTo>
                    <a:pt x="953" y="990"/>
                    <a:pt x="926" y="975"/>
                    <a:pt x="899" y="959"/>
                  </a:cubicBezTo>
                  <a:cubicBezTo>
                    <a:pt x="870" y="942"/>
                    <a:pt x="841" y="926"/>
                    <a:pt x="812" y="909"/>
                  </a:cubicBezTo>
                  <a:cubicBezTo>
                    <a:pt x="797" y="900"/>
                    <a:pt x="782" y="900"/>
                    <a:pt x="767" y="909"/>
                  </a:cubicBezTo>
                  <a:cubicBezTo>
                    <a:pt x="744" y="922"/>
                    <a:pt x="721" y="935"/>
                    <a:pt x="698" y="948"/>
                  </a:cubicBezTo>
                  <a:cubicBezTo>
                    <a:pt x="680" y="958"/>
                    <a:pt x="677" y="956"/>
                    <a:pt x="671" y="936"/>
                  </a:cubicBezTo>
                  <a:cubicBezTo>
                    <a:pt x="659" y="890"/>
                    <a:pt x="648" y="844"/>
                    <a:pt x="633" y="800"/>
                  </a:cubicBezTo>
                  <a:cubicBezTo>
                    <a:pt x="625" y="774"/>
                    <a:pt x="612" y="749"/>
                    <a:pt x="594" y="728"/>
                  </a:cubicBezTo>
                  <a:cubicBezTo>
                    <a:pt x="580" y="711"/>
                    <a:pt x="557" y="701"/>
                    <a:pt x="535" y="686"/>
                  </a:cubicBezTo>
                  <a:cubicBezTo>
                    <a:pt x="574" y="655"/>
                    <a:pt x="615" y="621"/>
                    <a:pt x="657" y="589"/>
                  </a:cubicBezTo>
                  <a:close/>
                  <a:moveTo>
                    <a:pt x="521" y="1077"/>
                  </a:moveTo>
                  <a:cubicBezTo>
                    <a:pt x="524" y="1095"/>
                    <a:pt x="515" y="1099"/>
                    <a:pt x="497" y="1097"/>
                  </a:cubicBezTo>
                  <a:cubicBezTo>
                    <a:pt x="461" y="1091"/>
                    <a:pt x="459" y="1092"/>
                    <a:pt x="456" y="1055"/>
                  </a:cubicBezTo>
                  <a:cubicBezTo>
                    <a:pt x="451" y="1013"/>
                    <a:pt x="450" y="972"/>
                    <a:pt x="447" y="930"/>
                  </a:cubicBezTo>
                  <a:cubicBezTo>
                    <a:pt x="449" y="871"/>
                    <a:pt x="451" y="812"/>
                    <a:pt x="474" y="757"/>
                  </a:cubicBezTo>
                  <a:cubicBezTo>
                    <a:pt x="474" y="756"/>
                    <a:pt x="475" y="754"/>
                    <a:pt x="475" y="753"/>
                  </a:cubicBezTo>
                  <a:cubicBezTo>
                    <a:pt x="501" y="697"/>
                    <a:pt x="550" y="692"/>
                    <a:pt x="587" y="741"/>
                  </a:cubicBezTo>
                  <a:cubicBezTo>
                    <a:pt x="617" y="781"/>
                    <a:pt x="628" y="829"/>
                    <a:pt x="641" y="876"/>
                  </a:cubicBezTo>
                  <a:cubicBezTo>
                    <a:pt x="648" y="901"/>
                    <a:pt x="652" y="926"/>
                    <a:pt x="658" y="951"/>
                  </a:cubicBezTo>
                  <a:cubicBezTo>
                    <a:pt x="662" y="965"/>
                    <a:pt x="657" y="972"/>
                    <a:pt x="646" y="978"/>
                  </a:cubicBezTo>
                  <a:cubicBezTo>
                    <a:pt x="611" y="997"/>
                    <a:pt x="578" y="1018"/>
                    <a:pt x="544" y="1037"/>
                  </a:cubicBezTo>
                  <a:cubicBezTo>
                    <a:pt x="527" y="1046"/>
                    <a:pt x="518" y="1057"/>
                    <a:pt x="521" y="1077"/>
                  </a:cubicBezTo>
                  <a:close/>
                  <a:moveTo>
                    <a:pt x="1008" y="2036"/>
                  </a:moveTo>
                  <a:cubicBezTo>
                    <a:pt x="990" y="2026"/>
                    <a:pt x="975" y="2018"/>
                    <a:pt x="961" y="2010"/>
                  </a:cubicBezTo>
                  <a:cubicBezTo>
                    <a:pt x="977" y="1994"/>
                    <a:pt x="992" y="1979"/>
                    <a:pt x="1008" y="1963"/>
                  </a:cubicBezTo>
                  <a:lnTo>
                    <a:pt x="1008" y="2036"/>
                  </a:lnTo>
                  <a:close/>
                  <a:moveTo>
                    <a:pt x="1009" y="1898"/>
                  </a:moveTo>
                  <a:cubicBezTo>
                    <a:pt x="1009" y="1908"/>
                    <a:pt x="1003" y="1919"/>
                    <a:pt x="996" y="1927"/>
                  </a:cubicBezTo>
                  <a:cubicBezTo>
                    <a:pt x="980" y="1945"/>
                    <a:pt x="961" y="1961"/>
                    <a:pt x="945" y="1980"/>
                  </a:cubicBezTo>
                  <a:cubicBezTo>
                    <a:pt x="935" y="1991"/>
                    <a:pt x="928" y="1991"/>
                    <a:pt x="916" y="1984"/>
                  </a:cubicBezTo>
                  <a:cubicBezTo>
                    <a:pt x="853" y="1947"/>
                    <a:pt x="789" y="1910"/>
                    <a:pt x="725" y="1873"/>
                  </a:cubicBezTo>
                  <a:cubicBezTo>
                    <a:pt x="669" y="1840"/>
                    <a:pt x="613" y="1807"/>
                    <a:pt x="557" y="1776"/>
                  </a:cubicBezTo>
                  <a:cubicBezTo>
                    <a:pt x="543" y="1768"/>
                    <a:pt x="537" y="1759"/>
                    <a:pt x="537" y="1743"/>
                  </a:cubicBezTo>
                  <a:cubicBezTo>
                    <a:pt x="537" y="1596"/>
                    <a:pt x="537" y="1448"/>
                    <a:pt x="537" y="1301"/>
                  </a:cubicBezTo>
                  <a:cubicBezTo>
                    <a:pt x="537" y="1235"/>
                    <a:pt x="539" y="1169"/>
                    <a:pt x="539" y="1103"/>
                  </a:cubicBezTo>
                  <a:cubicBezTo>
                    <a:pt x="539" y="1097"/>
                    <a:pt x="539" y="1090"/>
                    <a:pt x="539" y="1078"/>
                  </a:cubicBezTo>
                  <a:cubicBezTo>
                    <a:pt x="585" y="1106"/>
                    <a:pt x="626" y="1130"/>
                    <a:pt x="667" y="1155"/>
                  </a:cubicBezTo>
                  <a:cubicBezTo>
                    <a:pt x="776" y="1220"/>
                    <a:pt x="884" y="1286"/>
                    <a:pt x="994" y="1351"/>
                  </a:cubicBezTo>
                  <a:cubicBezTo>
                    <a:pt x="1005" y="1358"/>
                    <a:pt x="1010" y="1366"/>
                    <a:pt x="1010" y="1380"/>
                  </a:cubicBezTo>
                  <a:cubicBezTo>
                    <a:pt x="1009" y="1552"/>
                    <a:pt x="1010" y="1725"/>
                    <a:pt x="1009" y="1898"/>
                  </a:cubicBezTo>
                  <a:close/>
                  <a:moveTo>
                    <a:pt x="1192" y="1935"/>
                  </a:moveTo>
                  <a:cubicBezTo>
                    <a:pt x="1146" y="1961"/>
                    <a:pt x="1100" y="1987"/>
                    <a:pt x="1054" y="2014"/>
                  </a:cubicBezTo>
                  <a:cubicBezTo>
                    <a:pt x="1051" y="2015"/>
                    <a:pt x="1048" y="2016"/>
                    <a:pt x="1044" y="2018"/>
                  </a:cubicBezTo>
                  <a:cubicBezTo>
                    <a:pt x="1033" y="1993"/>
                    <a:pt x="1036" y="1977"/>
                    <a:pt x="1053" y="1967"/>
                  </a:cubicBezTo>
                  <a:cubicBezTo>
                    <a:pt x="1100" y="1940"/>
                    <a:pt x="1147" y="1914"/>
                    <a:pt x="1194" y="1888"/>
                  </a:cubicBezTo>
                  <a:cubicBezTo>
                    <a:pt x="1198" y="1886"/>
                    <a:pt x="1202" y="1885"/>
                    <a:pt x="1206" y="1884"/>
                  </a:cubicBezTo>
                  <a:cubicBezTo>
                    <a:pt x="1217" y="1910"/>
                    <a:pt x="1213" y="1922"/>
                    <a:pt x="1192" y="1935"/>
                  </a:cubicBezTo>
                  <a:close/>
                  <a:moveTo>
                    <a:pt x="1193" y="1874"/>
                  </a:moveTo>
                  <a:cubicBezTo>
                    <a:pt x="1149" y="1900"/>
                    <a:pt x="1103" y="1925"/>
                    <a:pt x="1058" y="1951"/>
                  </a:cubicBezTo>
                  <a:cubicBezTo>
                    <a:pt x="1054" y="1954"/>
                    <a:pt x="1049" y="1955"/>
                    <a:pt x="1043" y="1958"/>
                  </a:cubicBezTo>
                  <a:cubicBezTo>
                    <a:pt x="1033" y="1939"/>
                    <a:pt x="1037" y="1924"/>
                    <a:pt x="1052" y="1913"/>
                  </a:cubicBezTo>
                  <a:cubicBezTo>
                    <a:pt x="1072" y="1898"/>
                    <a:pt x="1094" y="1885"/>
                    <a:pt x="1116" y="1872"/>
                  </a:cubicBezTo>
                  <a:cubicBezTo>
                    <a:pt x="1145" y="1855"/>
                    <a:pt x="1175" y="1838"/>
                    <a:pt x="1205" y="1821"/>
                  </a:cubicBezTo>
                  <a:cubicBezTo>
                    <a:pt x="1218" y="1846"/>
                    <a:pt x="1214" y="1862"/>
                    <a:pt x="1193" y="1874"/>
                  </a:cubicBezTo>
                  <a:close/>
                  <a:moveTo>
                    <a:pt x="1051" y="1834"/>
                  </a:moveTo>
                  <a:cubicBezTo>
                    <a:pt x="1048" y="1835"/>
                    <a:pt x="1040" y="1830"/>
                    <a:pt x="1040" y="1828"/>
                  </a:cubicBezTo>
                  <a:cubicBezTo>
                    <a:pt x="1040" y="1817"/>
                    <a:pt x="1039" y="1801"/>
                    <a:pt x="1045" y="1795"/>
                  </a:cubicBezTo>
                  <a:cubicBezTo>
                    <a:pt x="1059" y="1782"/>
                    <a:pt x="1078" y="1774"/>
                    <a:pt x="1097" y="1763"/>
                  </a:cubicBezTo>
                  <a:cubicBezTo>
                    <a:pt x="1102" y="1802"/>
                    <a:pt x="1084" y="1828"/>
                    <a:pt x="1051" y="1834"/>
                  </a:cubicBezTo>
                  <a:close/>
                  <a:moveTo>
                    <a:pt x="1072" y="1842"/>
                  </a:moveTo>
                  <a:cubicBezTo>
                    <a:pt x="1062" y="1856"/>
                    <a:pt x="1053" y="1867"/>
                    <a:pt x="1043" y="1881"/>
                  </a:cubicBezTo>
                  <a:cubicBezTo>
                    <a:pt x="1035" y="1858"/>
                    <a:pt x="1042" y="1849"/>
                    <a:pt x="1072" y="1842"/>
                  </a:cubicBezTo>
                  <a:close/>
                  <a:moveTo>
                    <a:pt x="1192" y="1815"/>
                  </a:moveTo>
                  <a:cubicBezTo>
                    <a:pt x="1176" y="1825"/>
                    <a:pt x="1159" y="1834"/>
                    <a:pt x="1142" y="1843"/>
                  </a:cubicBezTo>
                  <a:cubicBezTo>
                    <a:pt x="1126" y="1852"/>
                    <a:pt x="1110" y="1862"/>
                    <a:pt x="1090" y="1873"/>
                  </a:cubicBezTo>
                  <a:cubicBezTo>
                    <a:pt x="1119" y="1810"/>
                    <a:pt x="1145" y="1786"/>
                    <a:pt x="1206" y="1763"/>
                  </a:cubicBezTo>
                  <a:cubicBezTo>
                    <a:pt x="1218" y="1786"/>
                    <a:pt x="1214" y="1803"/>
                    <a:pt x="1192" y="1815"/>
                  </a:cubicBezTo>
                  <a:close/>
                  <a:moveTo>
                    <a:pt x="1154" y="1731"/>
                  </a:moveTo>
                  <a:cubicBezTo>
                    <a:pt x="1171" y="1721"/>
                    <a:pt x="1188" y="1712"/>
                    <a:pt x="1205" y="1702"/>
                  </a:cubicBezTo>
                  <a:cubicBezTo>
                    <a:pt x="1217" y="1730"/>
                    <a:pt x="1214" y="1742"/>
                    <a:pt x="1193" y="1755"/>
                  </a:cubicBezTo>
                  <a:cubicBezTo>
                    <a:pt x="1174" y="1766"/>
                    <a:pt x="1154" y="1776"/>
                    <a:pt x="1133" y="1788"/>
                  </a:cubicBezTo>
                  <a:cubicBezTo>
                    <a:pt x="1125" y="1751"/>
                    <a:pt x="1127" y="1747"/>
                    <a:pt x="1154" y="1731"/>
                  </a:cubicBezTo>
                  <a:close/>
                  <a:moveTo>
                    <a:pt x="1145" y="1270"/>
                  </a:moveTo>
                  <a:cubicBezTo>
                    <a:pt x="1108" y="1291"/>
                    <a:pt x="1072" y="1313"/>
                    <a:pt x="1034" y="1333"/>
                  </a:cubicBezTo>
                  <a:cubicBezTo>
                    <a:pt x="1026" y="1337"/>
                    <a:pt x="1012" y="1339"/>
                    <a:pt x="1005" y="1335"/>
                  </a:cubicBezTo>
                  <a:cubicBezTo>
                    <a:pt x="854" y="1245"/>
                    <a:pt x="704" y="1154"/>
                    <a:pt x="554" y="1063"/>
                  </a:cubicBezTo>
                  <a:cubicBezTo>
                    <a:pt x="552" y="1062"/>
                    <a:pt x="551" y="1061"/>
                    <a:pt x="548" y="1058"/>
                  </a:cubicBezTo>
                  <a:cubicBezTo>
                    <a:pt x="554" y="1054"/>
                    <a:pt x="560" y="1049"/>
                    <a:pt x="566" y="1046"/>
                  </a:cubicBezTo>
                  <a:cubicBezTo>
                    <a:pt x="634" y="1007"/>
                    <a:pt x="702" y="968"/>
                    <a:pt x="770" y="929"/>
                  </a:cubicBezTo>
                  <a:cubicBezTo>
                    <a:pt x="784" y="920"/>
                    <a:pt x="795" y="921"/>
                    <a:pt x="810" y="929"/>
                  </a:cubicBezTo>
                  <a:cubicBezTo>
                    <a:pt x="956" y="1015"/>
                    <a:pt x="1103" y="1099"/>
                    <a:pt x="1249" y="1185"/>
                  </a:cubicBezTo>
                  <a:cubicBezTo>
                    <a:pt x="1255" y="1188"/>
                    <a:pt x="1261" y="1193"/>
                    <a:pt x="1269" y="1198"/>
                  </a:cubicBezTo>
                  <a:cubicBezTo>
                    <a:pt x="1226" y="1223"/>
                    <a:pt x="1186" y="1247"/>
                    <a:pt x="1145" y="1270"/>
                  </a:cubicBezTo>
                  <a:close/>
                  <a:moveTo>
                    <a:pt x="1313" y="1330"/>
                  </a:moveTo>
                  <a:cubicBezTo>
                    <a:pt x="1311" y="1329"/>
                    <a:pt x="1309" y="1327"/>
                    <a:pt x="1307" y="1325"/>
                  </a:cubicBezTo>
                  <a:cubicBezTo>
                    <a:pt x="1313" y="1316"/>
                    <a:pt x="1319" y="1307"/>
                    <a:pt x="1328" y="1294"/>
                  </a:cubicBezTo>
                  <a:cubicBezTo>
                    <a:pt x="1336" y="1321"/>
                    <a:pt x="1333" y="1326"/>
                    <a:pt x="1313" y="1330"/>
                  </a:cubicBezTo>
                  <a:close/>
                  <a:moveTo>
                    <a:pt x="1307" y="1284"/>
                  </a:moveTo>
                  <a:cubicBezTo>
                    <a:pt x="1307" y="1265"/>
                    <a:pt x="1306" y="1248"/>
                    <a:pt x="1307" y="1231"/>
                  </a:cubicBezTo>
                  <a:cubicBezTo>
                    <a:pt x="1310" y="1206"/>
                    <a:pt x="1302" y="1190"/>
                    <a:pt x="1279" y="1180"/>
                  </a:cubicBezTo>
                  <a:cubicBezTo>
                    <a:pt x="1260" y="1172"/>
                    <a:pt x="1244" y="1160"/>
                    <a:pt x="1222" y="1148"/>
                  </a:cubicBezTo>
                  <a:cubicBezTo>
                    <a:pt x="1269" y="1121"/>
                    <a:pt x="1312" y="1097"/>
                    <a:pt x="1359" y="1070"/>
                  </a:cubicBezTo>
                  <a:cubicBezTo>
                    <a:pt x="1357" y="1097"/>
                    <a:pt x="1356" y="1120"/>
                    <a:pt x="1354" y="1142"/>
                  </a:cubicBezTo>
                  <a:cubicBezTo>
                    <a:pt x="1350" y="1177"/>
                    <a:pt x="1345" y="1212"/>
                    <a:pt x="1343" y="1247"/>
                  </a:cubicBezTo>
                  <a:cubicBezTo>
                    <a:pt x="1342" y="1270"/>
                    <a:pt x="1329" y="1278"/>
                    <a:pt x="1307" y="1284"/>
                  </a:cubicBezTo>
                  <a:close/>
                  <a:moveTo>
                    <a:pt x="1384" y="1424"/>
                  </a:moveTo>
                  <a:cubicBezTo>
                    <a:pt x="1383" y="1432"/>
                    <a:pt x="1382" y="1440"/>
                    <a:pt x="1382" y="1447"/>
                  </a:cubicBezTo>
                  <a:cubicBezTo>
                    <a:pt x="1347" y="1443"/>
                    <a:pt x="1342" y="1434"/>
                    <a:pt x="1345" y="1403"/>
                  </a:cubicBezTo>
                  <a:cubicBezTo>
                    <a:pt x="1354" y="1317"/>
                    <a:pt x="1362" y="1230"/>
                    <a:pt x="1371" y="1143"/>
                  </a:cubicBezTo>
                  <a:cubicBezTo>
                    <a:pt x="1379" y="1057"/>
                    <a:pt x="1388" y="970"/>
                    <a:pt x="1397" y="883"/>
                  </a:cubicBezTo>
                  <a:cubicBezTo>
                    <a:pt x="1398" y="880"/>
                    <a:pt x="1399" y="876"/>
                    <a:pt x="1400" y="872"/>
                  </a:cubicBezTo>
                  <a:cubicBezTo>
                    <a:pt x="1435" y="881"/>
                    <a:pt x="1437" y="882"/>
                    <a:pt x="1434" y="916"/>
                  </a:cubicBezTo>
                  <a:cubicBezTo>
                    <a:pt x="1423" y="1030"/>
                    <a:pt x="1411" y="1143"/>
                    <a:pt x="1400" y="1257"/>
                  </a:cubicBezTo>
                  <a:cubicBezTo>
                    <a:pt x="1395" y="1313"/>
                    <a:pt x="1389" y="1368"/>
                    <a:pt x="1384" y="1424"/>
                  </a:cubicBezTo>
                  <a:close/>
                  <a:moveTo>
                    <a:pt x="1581" y="1590"/>
                  </a:moveTo>
                  <a:cubicBezTo>
                    <a:pt x="1581" y="1589"/>
                    <a:pt x="1580" y="1587"/>
                    <a:pt x="1580" y="1586"/>
                  </a:cubicBezTo>
                  <a:cubicBezTo>
                    <a:pt x="1665" y="1563"/>
                    <a:pt x="1751" y="1539"/>
                    <a:pt x="1836" y="1516"/>
                  </a:cubicBezTo>
                  <a:cubicBezTo>
                    <a:pt x="1836" y="1518"/>
                    <a:pt x="1837" y="1519"/>
                    <a:pt x="1837" y="1520"/>
                  </a:cubicBezTo>
                  <a:lnTo>
                    <a:pt x="1581" y="1590"/>
                  </a:lnTo>
                  <a:close/>
                  <a:moveTo>
                    <a:pt x="1918" y="1412"/>
                  </a:moveTo>
                  <a:cubicBezTo>
                    <a:pt x="1901" y="1431"/>
                    <a:pt x="1883" y="1449"/>
                    <a:pt x="1868" y="1469"/>
                  </a:cubicBezTo>
                  <a:cubicBezTo>
                    <a:pt x="1852" y="1492"/>
                    <a:pt x="1829" y="1498"/>
                    <a:pt x="1804" y="1505"/>
                  </a:cubicBezTo>
                  <a:cubicBezTo>
                    <a:pt x="1731" y="1525"/>
                    <a:pt x="1658" y="1545"/>
                    <a:pt x="1585" y="1565"/>
                  </a:cubicBezTo>
                  <a:cubicBezTo>
                    <a:pt x="1561" y="1571"/>
                    <a:pt x="1525" y="1541"/>
                    <a:pt x="1523" y="1517"/>
                  </a:cubicBezTo>
                  <a:cubicBezTo>
                    <a:pt x="1523" y="1506"/>
                    <a:pt x="1526" y="1501"/>
                    <a:pt x="1536" y="1498"/>
                  </a:cubicBezTo>
                  <a:cubicBezTo>
                    <a:pt x="1595" y="1480"/>
                    <a:pt x="1653" y="1462"/>
                    <a:pt x="1712" y="1444"/>
                  </a:cubicBezTo>
                  <a:cubicBezTo>
                    <a:pt x="1714" y="1444"/>
                    <a:pt x="1717" y="1444"/>
                    <a:pt x="1718" y="1444"/>
                  </a:cubicBezTo>
                  <a:cubicBezTo>
                    <a:pt x="1723" y="1457"/>
                    <a:pt x="1725" y="1471"/>
                    <a:pt x="1732" y="1478"/>
                  </a:cubicBezTo>
                  <a:cubicBezTo>
                    <a:pt x="1744" y="1490"/>
                    <a:pt x="1759" y="1494"/>
                    <a:pt x="1777" y="1481"/>
                  </a:cubicBezTo>
                  <a:cubicBezTo>
                    <a:pt x="1801" y="1464"/>
                    <a:pt x="1828" y="1451"/>
                    <a:pt x="1853" y="1434"/>
                  </a:cubicBezTo>
                  <a:cubicBezTo>
                    <a:pt x="1861" y="1428"/>
                    <a:pt x="1869" y="1416"/>
                    <a:pt x="1869" y="1406"/>
                  </a:cubicBezTo>
                  <a:cubicBezTo>
                    <a:pt x="1871" y="1373"/>
                    <a:pt x="1870" y="1341"/>
                    <a:pt x="1870" y="1303"/>
                  </a:cubicBezTo>
                  <a:cubicBezTo>
                    <a:pt x="1908" y="1315"/>
                    <a:pt x="1942" y="1326"/>
                    <a:pt x="1981" y="1338"/>
                  </a:cubicBezTo>
                  <a:cubicBezTo>
                    <a:pt x="1958" y="1365"/>
                    <a:pt x="1938" y="1388"/>
                    <a:pt x="1918" y="1412"/>
                  </a:cubicBezTo>
                  <a:close/>
                  <a:moveTo>
                    <a:pt x="1767" y="1069"/>
                  </a:moveTo>
                  <a:cubicBezTo>
                    <a:pt x="1767" y="1054"/>
                    <a:pt x="1772" y="1044"/>
                    <a:pt x="1786" y="1038"/>
                  </a:cubicBezTo>
                  <a:cubicBezTo>
                    <a:pt x="1806" y="1028"/>
                    <a:pt x="1825" y="1016"/>
                    <a:pt x="1848" y="1003"/>
                  </a:cubicBezTo>
                  <a:cubicBezTo>
                    <a:pt x="1848" y="1041"/>
                    <a:pt x="1848" y="1074"/>
                    <a:pt x="1848" y="1108"/>
                  </a:cubicBezTo>
                  <a:cubicBezTo>
                    <a:pt x="1849" y="1202"/>
                    <a:pt x="1848" y="1296"/>
                    <a:pt x="1850" y="1390"/>
                  </a:cubicBezTo>
                  <a:cubicBezTo>
                    <a:pt x="1850" y="1408"/>
                    <a:pt x="1844" y="1418"/>
                    <a:pt x="1829" y="1426"/>
                  </a:cubicBezTo>
                  <a:cubicBezTo>
                    <a:pt x="1809" y="1436"/>
                    <a:pt x="1791" y="1449"/>
                    <a:pt x="1768" y="1463"/>
                  </a:cubicBezTo>
                  <a:cubicBezTo>
                    <a:pt x="1768" y="1433"/>
                    <a:pt x="1768" y="1433"/>
                    <a:pt x="1768" y="1433"/>
                  </a:cubicBezTo>
                  <a:cubicBezTo>
                    <a:pt x="1768" y="1312"/>
                    <a:pt x="1768" y="1190"/>
                    <a:pt x="1767" y="1069"/>
                  </a:cubicBezTo>
                  <a:close/>
                  <a:moveTo>
                    <a:pt x="1766" y="1025"/>
                  </a:moveTo>
                  <a:cubicBezTo>
                    <a:pt x="1763" y="1027"/>
                    <a:pt x="1755" y="1023"/>
                    <a:pt x="1752" y="1019"/>
                  </a:cubicBezTo>
                  <a:cubicBezTo>
                    <a:pt x="1746" y="1012"/>
                    <a:pt x="1741" y="1004"/>
                    <a:pt x="1734" y="993"/>
                  </a:cubicBezTo>
                  <a:cubicBezTo>
                    <a:pt x="1772" y="971"/>
                    <a:pt x="1810" y="950"/>
                    <a:pt x="1849" y="930"/>
                  </a:cubicBezTo>
                  <a:cubicBezTo>
                    <a:pt x="1852" y="928"/>
                    <a:pt x="1865" y="936"/>
                    <a:pt x="1868" y="942"/>
                  </a:cubicBezTo>
                  <a:cubicBezTo>
                    <a:pt x="1871" y="949"/>
                    <a:pt x="1871" y="964"/>
                    <a:pt x="1867" y="966"/>
                  </a:cubicBezTo>
                  <a:cubicBezTo>
                    <a:pt x="1834" y="987"/>
                    <a:pt x="1800" y="1006"/>
                    <a:pt x="1766" y="1025"/>
                  </a:cubicBezTo>
                  <a:close/>
                  <a:moveTo>
                    <a:pt x="1747" y="1061"/>
                  </a:moveTo>
                  <a:cubicBezTo>
                    <a:pt x="1747" y="1461"/>
                    <a:pt x="1747" y="1461"/>
                    <a:pt x="1747" y="1461"/>
                  </a:cubicBezTo>
                  <a:cubicBezTo>
                    <a:pt x="1745" y="1461"/>
                    <a:pt x="1744" y="1461"/>
                    <a:pt x="1743" y="1461"/>
                  </a:cubicBezTo>
                  <a:cubicBezTo>
                    <a:pt x="1743" y="1061"/>
                    <a:pt x="1743" y="1061"/>
                    <a:pt x="1743" y="1061"/>
                  </a:cubicBezTo>
                  <a:cubicBezTo>
                    <a:pt x="1744" y="1061"/>
                    <a:pt x="1745" y="1061"/>
                    <a:pt x="1747" y="1061"/>
                  </a:cubicBezTo>
                  <a:close/>
                  <a:moveTo>
                    <a:pt x="1735" y="1041"/>
                  </a:moveTo>
                  <a:cubicBezTo>
                    <a:pt x="1717" y="1037"/>
                    <a:pt x="1711" y="1027"/>
                    <a:pt x="1714" y="1008"/>
                  </a:cubicBezTo>
                  <a:cubicBezTo>
                    <a:pt x="1733" y="1013"/>
                    <a:pt x="1739" y="1023"/>
                    <a:pt x="1735" y="1041"/>
                  </a:cubicBezTo>
                  <a:close/>
                  <a:moveTo>
                    <a:pt x="2110" y="831"/>
                  </a:moveTo>
                  <a:cubicBezTo>
                    <a:pt x="2103" y="901"/>
                    <a:pt x="2096" y="971"/>
                    <a:pt x="2088" y="1041"/>
                  </a:cubicBezTo>
                  <a:cubicBezTo>
                    <a:pt x="2088" y="1047"/>
                    <a:pt x="2083" y="1053"/>
                    <a:pt x="2078" y="1056"/>
                  </a:cubicBezTo>
                  <a:cubicBezTo>
                    <a:pt x="2013" y="1094"/>
                    <a:pt x="1948" y="1132"/>
                    <a:pt x="1882" y="1169"/>
                  </a:cubicBezTo>
                  <a:cubicBezTo>
                    <a:pt x="1880" y="1171"/>
                    <a:pt x="1876" y="1171"/>
                    <a:pt x="1870" y="1172"/>
                  </a:cubicBezTo>
                  <a:cubicBezTo>
                    <a:pt x="1870" y="1150"/>
                    <a:pt x="1870" y="1131"/>
                    <a:pt x="1870" y="1111"/>
                  </a:cubicBezTo>
                  <a:cubicBezTo>
                    <a:pt x="1870" y="1077"/>
                    <a:pt x="1869" y="1043"/>
                    <a:pt x="1871" y="1009"/>
                  </a:cubicBezTo>
                  <a:cubicBezTo>
                    <a:pt x="1871" y="1000"/>
                    <a:pt x="1876" y="990"/>
                    <a:pt x="1882" y="984"/>
                  </a:cubicBezTo>
                  <a:cubicBezTo>
                    <a:pt x="1897" y="969"/>
                    <a:pt x="1899" y="951"/>
                    <a:pt x="1884" y="930"/>
                  </a:cubicBezTo>
                  <a:cubicBezTo>
                    <a:pt x="1870" y="910"/>
                    <a:pt x="1854" y="904"/>
                    <a:pt x="1835" y="915"/>
                  </a:cubicBezTo>
                  <a:cubicBezTo>
                    <a:pt x="1795" y="937"/>
                    <a:pt x="1756" y="959"/>
                    <a:pt x="1717" y="982"/>
                  </a:cubicBezTo>
                  <a:cubicBezTo>
                    <a:pt x="1687" y="998"/>
                    <a:pt x="1683" y="1024"/>
                    <a:pt x="1707" y="1048"/>
                  </a:cubicBezTo>
                  <a:cubicBezTo>
                    <a:pt x="1718" y="1059"/>
                    <a:pt x="1721" y="1069"/>
                    <a:pt x="1721" y="1083"/>
                  </a:cubicBezTo>
                  <a:cubicBezTo>
                    <a:pt x="1721" y="1136"/>
                    <a:pt x="1721" y="1190"/>
                    <a:pt x="1721" y="1243"/>
                  </a:cubicBezTo>
                  <a:cubicBezTo>
                    <a:pt x="1721" y="1257"/>
                    <a:pt x="1717" y="1265"/>
                    <a:pt x="1705" y="1272"/>
                  </a:cubicBezTo>
                  <a:cubicBezTo>
                    <a:pt x="1638" y="1309"/>
                    <a:pt x="1572" y="1348"/>
                    <a:pt x="1506" y="1386"/>
                  </a:cubicBezTo>
                  <a:cubicBezTo>
                    <a:pt x="1499" y="1390"/>
                    <a:pt x="1456" y="1411"/>
                    <a:pt x="1457" y="1414"/>
                  </a:cubicBezTo>
                  <a:cubicBezTo>
                    <a:pt x="1440" y="1424"/>
                    <a:pt x="1422" y="1433"/>
                    <a:pt x="1402" y="1445"/>
                  </a:cubicBezTo>
                  <a:cubicBezTo>
                    <a:pt x="1405" y="1408"/>
                    <a:pt x="1409" y="1375"/>
                    <a:pt x="1412" y="1341"/>
                  </a:cubicBezTo>
                  <a:cubicBezTo>
                    <a:pt x="1418" y="1277"/>
                    <a:pt x="1424" y="1213"/>
                    <a:pt x="1430" y="1148"/>
                  </a:cubicBezTo>
                  <a:cubicBezTo>
                    <a:pt x="1436" y="1087"/>
                    <a:pt x="1443" y="1025"/>
                    <a:pt x="1449" y="964"/>
                  </a:cubicBezTo>
                  <a:cubicBezTo>
                    <a:pt x="1451" y="943"/>
                    <a:pt x="1451" y="922"/>
                    <a:pt x="1455" y="902"/>
                  </a:cubicBezTo>
                  <a:cubicBezTo>
                    <a:pt x="1457" y="894"/>
                    <a:pt x="1463" y="883"/>
                    <a:pt x="1470" y="879"/>
                  </a:cubicBezTo>
                  <a:cubicBezTo>
                    <a:pt x="1644" y="779"/>
                    <a:pt x="1819" y="680"/>
                    <a:pt x="1993" y="580"/>
                  </a:cubicBezTo>
                  <a:cubicBezTo>
                    <a:pt x="2038" y="555"/>
                    <a:pt x="2082" y="529"/>
                    <a:pt x="2127" y="504"/>
                  </a:cubicBezTo>
                  <a:cubicBezTo>
                    <a:pt x="2131" y="502"/>
                    <a:pt x="2135" y="500"/>
                    <a:pt x="2142" y="496"/>
                  </a:cubicBezTo>
                  <a:cubicBezTo>
                    <a:pt x="2137" y="551"/>
                    <a:pt x="2133" y="601"/>
                    <a:pt x="2128" y="652"/>
                  </a:cubicBezTo>
                  <a:cubicBezTo>
                    <a:pt x="2122" y="712"/>
                    <a:pt x="2116" y="771"/>
                    <a:pt x="2110" y="831"/>
                  </a:cubicBezTo>
                  <a:close/>
                </a:path>
              </a:pathLst>
            </a:custGeom>
            <a:solidFill>
              <a:srgbClr val="00529B"/>
            </a:solidFill>
            <a:ln>
              <a:noFill/>
            </a:ln>
            <a:effectLst/>
          </p:spPr>
          <p:txBody>
            <a:bodyPr vert="horz" wrap="square" lIns="91440" tIns="45720" rIns="91440" bIns="45720" numCol="1" anchor="t" anchorCtr="0" compatLnSpc="1">
              <a:prstTxWarp prst="textNoShape">
                <a:avLst/>
              </a:prstTxWarp>
              <a:noAutofit/>
            </a:bodyPr>
            <a:lstStyle/>
            <a:p>
              <a:pPr algn="ctr"/>
              <a:endParaRPr lang="en-US" dirty="0"/>
            </a:p>
          </p:txBody>
        </p:sp>
        <p:sp>
          <p:nvSpPr>
            <p:cNvPr id="54" name="TextBox 53"/>
            <p:cNvSpPr txBox="1"/>
            <p:nvPr/>
          </p:nvSpPr>
          <p:spPr>
            <a:xfrm>
              <a:off x="292153" y="2434237"/>
              <a:ext cx="3410284" cy="400110"/>
            </a:xfrm>
            <a:prstGeom prst="rect">
              <a:avLst/>
            </a:prstGeom>
            <a:noFill/>
          </p:spPr>
          <p:txBody>
            <a:bodyPr wrap="square" rtlCol="0">
              <a:spAutoFit/>
            </a:bodyPr>
            <a:lstStyle/>
            <a:p>
              <a:pPr algn="ctr"/>
              <a:r>
                <a:rPr lang="en-US" sz="2000" b="1" dirty="0">
                  <a:solidFill>
                    <a:srgbClr val="00529B"/>
                  </a:solidFill>
                </a:rPr>
                <a:t>IT</a:t>
              </a:r>
            </a:p>
          </p:txBody>
        </p:sp>
        <p:sp>
          <p:nvSpPr>
            <p:cNvPr id="55" name="Freeform 7"/>
            <p:cNvSpPr>
              <a:spLocks noEditPoints="1"/>
            </p:cNvSpPr>
            <p:nvPr/>
          </p:nvSpPr>
          <p:spPr bwMode="auto">
            <a:xfrm>
              <a:off x="1613915" y="1449584"/>
              <a:ext cx="770334" cy="918251"/>
            </a:xfrm>
            <a:custGeom>
              <a:avLst/>
              <a:gdLst/>
              <a:ahLst/>
              <a:cxnLst>
                <a:cxn ang="0">
                  <a:pos x="57" y="112"/>
                </a:cxn>
                <a:cxn ang="0">
                  <a:pos x="45" y="121"/>
                </a:cxn>
                <a:cxn ang="0">
                  <a:pos x="1" y="200"/>
                </a:cxn>
                <a:cxn ang="0">
                  <a:pos x="71" y="200"/>
                </a:cxn>
                <a:cxn ang="0">
                  <a:pos x="57" y="112"/>
                </a:cxn>
                <a:cxn ang="0">
                  <a:pos x="117" y="72"/>
                </a:cxn>
                <a:cxn ang="0">
                  <a:pos x="125" y="62"/>
                </a:cxn>
                <a:cxn ang="0">
                  <a:pos x="124" y="49"/>
                </a:cxn>
                <a:cxn ang="0">
                  <a:pos x="83" y="0"/>
                </a:cxn>
                <a:cxn ang="0">
                  <a:pos x="43" y="49"/>
                </a:cxn>
                <a:cxn ang="0">
                  <a:pos x="42" y="62"/>
                </a:cxn>
                <a:cxn ang="0">
                  <a:pos x="50" y="72"/>
                </a:cxn>
                <a:cxn ang="0">
                  <a:pos x="83" y="104"/>
                </a:cxn>
                <a:cxn ang="0">
                  <a:pos x="117" y="72"/>
                </a:cxn>
                <a:cxn ang="0">
                  <a:pos x="166" y="200"/>
                </a:cxn>
                <a:cxn ang="0">
                  <a:pos x="122" y="121"/>
                </a:cxn>
                <a:cxn ang="0">
                  <a:pos x="110" y="112"/>
                </a:cxn>
                <a:cxn ang="0">
                  <a:pos x="96" y="200"/>
                </a:cxn>
                <a:cxn ang="0">
                  <a:pos x="166" y="200"/>
                </a:cxn>
                <a:cxn ang="0">
                  <a:pos x="92" y="138"/>
                </a:cxn>
                <a:cxn ang="0">
                  <a:pos x="90" y="200"/>
                </a:cxn>
                <a:cxn ang="0">
                  <a:pos x="77" y="200"/>
                </a:cxn>
                <a:cxn ang="0">
                  <a:pos x="75" y="138"/>
                </a:cxn>
                <a:cxn ang="0">
                  <a:pos x="92" y="138"/>
                </a:cxn>
                <a:cxn ang="0">
                  <a:pos x="75" y="134"/>
                </a:cxn>
                <a:cxn ang="0">
                  <a:pos x="71" y="122"/>
                </a:cxn>
                <a:cxn ang="0">
                  <a:pos x="83" y="113"/>
                </a:cxn>
                <a:cxn ang="0">
                  <a:pos x="96" y="122"/>
                </a:cxn>
                <a:cxn ang="0">
                  <a:pos x="92" y="134"/>
                </a:cxn>
                <a:cxn ang="0">
                  <a:pos x="75" y="134"/>
                </a:cxn>
              </a:cxnLst>
              <a:rect l="0" t="0" r="r" b="b"/>
              <a:pathLst>
                <a:path w="167" h="200">
                  <a:moveTo>
                    <a:pt x="57" y="112"/>
                  </a:moveTo>
                  <a:cubicBezTo>
                    <a:pt x="53" y="114"/>
                    <a:pt x="49" y="117"/>
                    <a:pt x="45" y="121"/>
                  </a:cubicBezTo>
                  <a:cubicBezTo>
                    <a:pt x="0" y="131"/>
                    <a:pt x="1" y="162"/>
                    <a:pt x="1" y="200"/>
                  </a:cubicBezTo>
                  <a:cubicBezTo>
                    <a:pt x="71" y="200"/>
                    <a:pt x="71" y="200"/>
                    <a:pt x="71" y="200"/>
                  </a:cubicBezTo>
                  <a:cubicBezTo>
                    <a:pt x="63" y="171"/>
                    <a:pt x="59" y="140"/>
                    <a:pt x="57" y="112"/>
                  </a:cubicBezTo>
                  <a:close/>
                  <a:moveTo>
                    <a:pt x="117" y="72"/>
                  </a:moveTo>
                  <a:cubicBezTo>
                    <a:pt x="120" y="71"/>
                    <a:pt x="124" y="68"/>
                    <a:pt x="125" y="62"/>
                  </a:cubicBezTo>
                  <a:cubicBezTo>
                    <a:pt x="127" y="56"/>
                    <a:pt x="127" y="50"/>
                    <a:pt x="124" y="49"/>
                  </a:cubicBezTo>
                  <a:cubicBezTo>
                    <a:pt x="127" y="26"/>
                    <a:pt x="121" y="0"/>
                    <a:pt x="83" y="0"/>
                  </a:cubicBezTo>
                  <a:cubicBezTo>
                    <a:pt x="46" y="0"/>
                    <a:pt x="40" y="26"/>
                    <a:pt x="43" y="49"/>
                  </a:cubicBezTo>
                  <a:cubicBezTo>
                    <a:pt x="40" y="50"/>
                    <a:pt x="40" y="56"/>
                    <a:pt x="42" y="62"/>
                  </a:cubicBezTo>
                  <a:cubicBezTo>
                    <a:pt x="43" y="68"/>
                    <a:pt x="46" y="71"/>
                    <a:pt x="50" y="72"/>
                  </a:cubicBezTo>
                  <a:cubicBezTo>
                    <a:pt x="52" y="88"/>
                    <a:pt x="60" y="104"/>
                    <a:pt x="83" y="104"/>
                  </a:cubicBezTo>
                  <a:cubicBezTo>
                    <a:pt x="107" y="104"/>
                    <a:pt x="115" y="88"/>
                    <a:pt x="117" y="72"/>
                  </a:cubicBezTo>
                  <a:close/>
                  <a:moveTo>
                    <a:pt x="166" y="200"/>
                  </a:moveTo>
                  <a:cubicBezTo>
                    <a:pt x="166" y="162"/>
                    <a:pt x="167" y="131"/>
                    <a:pt x="122" y="121"/>
                  </a:cubicBezTo>
                  <a:cubicBezTo>
                    <a:pt x="118" y="117"/>
                    <a:pt x="114" y="114"/>
                    <a:pt x="110" y="112"/>
                  </a:cubicBezTo>
                  <a:cubicBezTo>
                    <a:pt x="108" y="140"/>
                    <a:pt x="104" y="171"/>
                    <a:pt x="96" y="200"/>
                  </a:cubicBezTo>
                  <a:cubicBezTo>
                    <a:pt x="166" y="200"/>
                    <a:pt x="166" y="200"/>
                    <a:pt x="166" y="200"/>
                  </a:cubicBezTo>
                  <a:close/>
                  <a:moveTo>
                    <a:pt x="92" y="138"/>
                  </a:moveTo>
                  <a:cubicBezTo>
                    <a:pt x="96" y="159"/>
                    <a:pt x="97" y="176"/>
                    <a:pt x="90" y="200"/>
                  </a:cubicBezTo>
                  <a:cubicBezTo>
                    <a:pt x="77" y="200"/>
                    <a:pt x="77" y="200"/>
                    <a:pt x="77" y="200"/>
                  </a:cubicBezTo>
                  <a:cubicBezTo>
                    <a:pt x="70" y="176"/>
                    <a:pt x="71" y="159"/>
                    <a:pt x="75" y="138"/>
                  </a:cubicBezTo>
                  <a:cubicBezTo>
                    <a:pt x="92" y="138"/>
                    <a:pt x="92" y="138"/>
                    <a:pt x="92" y="138"/>
                  </a:cubicBezTo>
                  <a:close/>
                  <a:moveTo>
                    <a:pt x="75" y="134"/>
                  </a:moveTo>
                  <a:cubicBezTo>
                    <a:pt x="72" y="130"/>
                    <a:pt x="71" y="125"/>
                    <a:pt x="71" y="122"/>
                  </a:cubicBezTo>
                  <a:cubicBezTo>
                    <a:pt x="71" y="118"/>
                    <a:pt x="71" y="113"/>
                    <a:pt x="83" y="113"/>
                  </a:cubicBezTo>
                  <a:cubicBezTo>
                    <a:pt x="96" y="113"/>
                    <a:pt x="96" y="118"/>
                    <a:pt x="96" y="122"/>
                  </a:cubicBezTo>
                  <a:cubicBezTo>
                    <a:pt x="96" y="125"/>
                    <a:pt x="95" y="130"/>
                    <a:pt x="92" y="134"/>
                  </a:cubicBezTo>
                  <a:cubicBezTo>
                    <a:pt x="75" y="134"/>
                    <a:pt x="75" y="134"/>
                    <a:pt x="75" y="134"/>
                  </a:cubicBezTo>
                  <a:close/>
                </a:path>
              </a:pathLst>
            </a:custGeom>
            <a:solidFill>
              <a:srgbClr val="00529B"/>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56" name="TextBox 55"/>
            <p:cNvSpPr txBox="1"/>
            <p:nvPr/>
          </p:nvSpPr>
          <p:spPr>
            <a:xfrm>
              <a:off x="7127291" y="3699128"/>
              <a:ext cx="1441998" cy="646331"/>
            </a:xfrm>
            <a:prstGeom prst="rect">
              <a:avLst/>
            </a:prstGeom>
            <a:noFill/>
          </p:spPr>
          <p:txBody>
            <a:bodyPr wrap="none" rtlCol="0">
              <a:spAutoFit/>
            </a:bodyPr>
            <a:lstStyle/>
            <a:p>
              <a:pPr algn="ctr"/>
              <a:r>
                <a:rPr lang="en-US" dirty="0"/>
                <a:t>Service</a:t>
              </a:r>
              <a:br>
                <a:rPr lang="en-US" dirty="0"/>
              </a:br>
              <a:r>
                <a:rPr lang="en-US" dirty="0"/>
                <a:t>Consumption</a:t>
              </a:r>
            </a:p>
          </p:txBody>
        </p:sp>
        <p:sp>
          <p:nvSpPr>
            <p:cNvPr id="57" name="TextBox 56"/>
            <p:cNvSpPr txBox="1"/>
            <p:nvPr/>
          </p:nvSpPr>
          <p:spPr>
            <a:xfrm>
              <a:off x="7295895" y="5745930"/>
              <a:ext cx="1104790" cy="369332"/>
            </a:xfrm>
            <a:prstGeom prst="rect">
              <a:avLst/>
            </a:prstGeom>
            <a:noFill/>
          </p:spPr>
          <p:txBody>
            <a:bodyPr wrap="none" rtlCol="0">
              <a:spAutoFit/>
            </a:bodyPr>
            <a:lstStyle/>
            <a:p>
              <a:pPr algn="ctr"/>
              <a:r>
                <a:rPr lang="en-US" b="1" dirty="0">
                  <a:solidFill>
                    <a:srgbClr val="00529B"/>
                  </a:solidFill>
                </a:rPr>
                <a:t>Customer</a:t>
              </a:r>
            </a:p>
          </p:txBody>
        </p:sp>
        <p:pic>
          <p:nvPicPr>
            <p:cNvPr id="58" name="Picture 4"/>
            <p:cNvPicPr>
              <a:picLocks noChangeAspect="1" noChangeArrowheads="1"/>
            </p:cNvPicPr>
            <p:nvPr/>
          </p:nvPicPr>
          <p:blipFill>
            <a:blip r:embed="rId2" cstate="print"/>
            <a:srcRect/>
            <a:stretch>
              <a:fillRect/>
            </a:stretch>
          </p:blipFill>
          <p:spPr bwMode="auto">
            <a:xfrm>
              <a:off x="3651955" y="2942519"/>
              <a:ext cx="1553278" cy="1885276"/>
            </a:xfrm>
            <a:prstGeom prst="rect">
              <a:avLst/>
            </a:prstGeom>
            <a:noFill/>
            <a:ln w="9525">
              <a:noFill/>
              <a:miter lim="800000"/>
              <a:headEnd/>
              <a:tailEnd/>
            </a:ln>
          </p:spPr>
        </p:pic>
        <p:cxnSp>
          <p:nvCxnSpPr>
            <p:cNvPr id="59" name="Straight Connector 58"/>
            <p:cNvCxnSpPr/>
            <p:nvPr/>
          </p:nvCxnSpPr>
          <p:spPr bwMode="auto">
            <a:xfrm>
              <a:off x="2230210" y="2864053"/>
              <a:ext cx="1594421" cy="759002"/>
            </a:xfrm>
            <a:prstGeom prst="line">
              <a:avLst/>
            </a:prstGeom>
            <a:solidFill>
              <a:srgbClr val="00529B"/>
            </a:solidFill>
            <a:ln w="63500" cap="flat" cmpd="sng" algn="ctr">
              <a:solidFill>
                <a:schemeClr val="tx1"/>
              </a:solidFill>
              <a:prstDash val="solid"/>
              <a:round/>
              <a:headEnd type="triangle" w="med" len="med"/>
              <a:tailEnd type="triangle" w="med" len="med"/>
            </a:ln>
            <a:effectLst/>
          </p:spPr>
        </p:cxnSp>
        <p:cxnSp>
          <p:nvCxnSpPr>
            <p:cNvPr id="60" name="Straight Connector 59"/>
            <p:cNvCxnSpPr/>
            <p:nvPr/>
          </p:nvCxnSpPr>
          <p:spPr bwMode="auto">
            <a:xfrm>
              <a:off x="5229917" y="3989630"/>
              <a:ext cx="1638138" cy="759002"/>
            </a:xfrm>
            <a:prstGeom prst="line">
              <a:avLst/>
            </a:prstGeom>
            <a:solidFill>
              <a:srgbClr val="00529B"/>
            </a:solidFill>
            <a:ln w="63500" cap="flat" cmpd="sng" algn="ctr">
              <a:solidFill>
                <a:schemeClr val="tx1"/>
              </a:solidFill>
              <a:prstDash val="solid"/>
              <a:round/>
              <a:headEnd type="triangle" w="med" len="med"/>
              <a:tailEnd type="triangle" w="med" len="med"/>
            </a:ln>
            <a:effectLst/>
          </p:spPr>
        </p:cxnSp>
      </p:grpSp>
      <p:sp>
        <p:nvSpPr>
          <p:cNvPr id="7" name="TextBox 6"/>
          <p:cNvSpPr txBox="1"/>
          <p:nvPr/>
        </p:nvSpPr>
        <p:spPr bwMode="gray">
          <a:xfrm>
            <a:off x="2201452" y="4946864"/>
            <a:ext cx="255128" cy="234463"/>
          </a:xfrm>
          <a:prstGeom prst="rect">
            <a:avLst/>
          </a:prstGeom>
          <a:solidFill>
            <a:srgbClr val="CDE678"/>
          </a:solidFill>
          <a:ln w="12700">
            <a:solidFill>
              <a:srgbClr val="336600"/>
            </a:solidFill>
            <a:miter lim="800000"/>
            <a:headEnd/>
            <a:tailEnd/>
          </a:ln>
          <a:effectLst/>
        </p:spPr>
        <p:txBody>
          <a:bodyPr wrap="square" lIns="88572" tIns="44286" rIns="88572" bIns="44286" anchor="ctr" anchorCtr="0">
            <a:noAutofit/>
          </a:bodyPr>
          <a:lstStyle/>
          <a:p>
            <a:pPr marL="119063" indent="-119063" algn="ctr" defTabSz="903288">
              <a:spcBef>
                <a:spcPts val="0"/>
              </a:spcBef>
              <a:spcAft>
                <a:spcPts val="0"/>
              </a:spcAft>
              <a:buSzPct val="75000"/>
            </a:pPr>
            <a:endParaRPr lang="en-US" sz="800" dirty="0">
              <a:solidFill>
                <a:srgbClr val="336600"/>
              </a:solidFill>
            </a:endParaRPr>
          </a:p>
        </p:txBody>
      </p:sp>
      <p:sp>
        <p:nvSpPr>
          <p:cNvPr id="8" name="TextBox 7"/>
          <p:cNvSpPr txBox="1"/>
          <p:nvPr/>
        </p:nvSpPr>
        <p:spPr bwMode="gray">
          <a:xfrm>
            <a:off x="965953" y="4335003"/>
            <a:ext cx="255128" cy="234463"/>
          </a:xfrm>
          <a:prstGeom prst="rect">
            <a:avLst/>
          </a:prstGeom>
          <a:solidFill>
            <a:srgbClr val="FFE164"/>
          </a:solidFill>
          <a:ln w="12700">
            <a:solidFill>
              <a:srgbClr val="C00000"/>
            </a:solidFill>
            <a:miter lim="800000"/>
            <a:headEnd/>
            <a:tailEnd/>
          </a:ln>
          <a:effectLst/>
        </p:spPr>
        <p:txBody>
          <a:bodyPr wrap="square" lIns="88572" tIns="44286" rIns="88572" bIns="44286" anchor="ctr" anchorCtr="0">
            <a:noAutofit/>
          </a:bodyPr>
          <a:lstStyle/>
          <a:p>
            <a:pPr marL="119063" indent="-119063" algn="ctr" defTabSz="903288">
              <a:spcBef>
                <a:spcPts val="0"/>
              </a:spcBef>
              <a:spcAft>
                <a:spcPts val="0"/>
              </a:spcAft>
              <a:buSzPct val="75000"/>
            </a:pPr>
            <a:endParaRPr lang="en-US" sz="800" dirty="0">
              <a:solidFill>
                <a:srgbClr val="AC0000"/>
              </a:solidFill>
            </a:endParaRPr>
          </a:p>
        </p:txBody>
      </p:sp>
      <p:sp>
        <p:nvSpPr>
          <p:cNvPr id="9" name="Rounded Rectangle 8"/>
          <p:cNvSpPr/>
          <p:nvPr/>
        </p:nvSpPr>
        <p:spPr bwMode="auto">
          <a:xfrm>
            <a:off x="2114158" y="4784559"/>
            <a:ext cx="443343" cy="529973"/>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900" b="0" i="0" u="none" strike="noStrike" cap="none" normalizeH="0" baseline="0" dirty="0">
              <a:ln>
                <a:noFill/>
              </a:ln>
              <a:solidFill>
                <a:schemeClr val="tx1"/>
              </a:solidFill>
              <a:effectLst/>
              <a:latin typeface="+mn-lt"/>
            </a:endParaRPr>
          </a:p>
        </p:txBody>
      </p:sp>
      <p:sp>
        <p:nvSpPr>
          <p:cNvPr id="10" name="Rounded Rectangle 9"/>
          <p:cNvSpPr/>
          <p:nvPr/>
        </p:nvSpPr>
        <p:spPr bwMode="auto">
          <a:xfrm>
            <a:off x="860529" y="4178705"/>
            <a:ext cx="443343" cy="529973"/>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900" b="0" i="0" u="none" strike="noStrike" cap="none" normalizeH="0" baseline="0" dirty="0">
              <a:ln>
                <a:noFill/>
              </a:ln>
              <a:solidFill>
                <a:schemeClr val="tx1"/>
              </a:solidFill>
              <a:effectLst/>
              <a:latin typeface="+mn-lt"/>
            </a:endParaRPr>
          </a:p>
        </p:txBody>
      </p:sp>
      <p:sp>
        <p:nvSpPr>
          <p:cNvPr id="11" name="Rounded Rectangle 10"/>
          <p:cNvSpPr/>
          <p:nvPr/>
        </p:nvSpPr>
        <p:spPr bwMode="auto">
          <a:xfrm>
            <a:off x="1472204" y="4526453"/>
            <a:ext cx="443343" cy="529973"/>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900" b="0" i="0" u="none" strike="noStrike" cap="none" normalizeH="0" baseline="0" dirty="0">
              <a:ln>
                <a:noFill/>
              </a:ln>
              <a:solidFill>
                <a:schemeClr val="tx1"/>
              </a:solidFill>
              <a:effectLst/>
              <a:latin typeface="+mn-lt"/>
            </a:endParaRPr>
          </a:p>
        </p:txBody>
      </p:sp>
      <p:sp>
        <p:nvSpPr>
          <p:cNvPr id="12" name="TextBox 11"/>
          <p:cNvSpPr txBox="1"/>
          <p:nvPr/>
        </p:nvSpPr>
        <p:spPr bwMode="gray">
          <a:xfrm>
            <a:off x="1559493" y="4701072"/>
            <a:ext cx="255128" cy="234463"/>
          </a:xfrm>
          <a:prstGeom prst="rect">
            <a:avLst/>
          </a:prstGeom>
          <a:solidFill>
            <a:srgbClr val="B9D0DC"/>
          </a:solidFill>
          <a:ln w="12700">
            <a:solidFill>
              <a:srgbClr val="00529B"/>
            </a:solidFill>
          </a:ln>
        </p:spPr>
        <p:txBody>
          <a:bodyPr wrap="square" rtlCol="0" anchor="ctr" anchorCtr="0">
            <a:noAutofit/>
          </a:bodyPr>
          <a:lstStyle/>
          <a:p>
            <a:pPr marL="119063" indent="-119063" algn="ctr">
              <a:spcBef>
                <a:spcPts val="0"/>
              </a:spcBef>
              <a:spcAft>
                <a:spcPts val="600"/>
              </a:spcAft>
            </a:pPr>
            <a:endParaRPr lang="en-US" sz="800" dirty="0">
              <a:solidFill>
                <a:srgbClr val="00529B"/>
              </a:solidFill>
            </a:endParaRPr>
          </a:p>
        </p:txBody>
      </p:sp>
      <p:cxnSp>
        <p:nvCxnSpPr>
          <p:cNvPr id="13" name="Straight Connector 12"/>
          <p:cNvCxnSpPr>
            <a:endCxn id="10" idx="3"/>
          </p:cNvCxnSpPr>
          <p:nvPr/>
        </p:nvCxnSpPr>
        <p:spPr bwMode="auto">
          <a:xfrm flipH="1">
            <a:off x="1303872" y="3717538"/>
            <a:ext cx="2485166" cy="726154"/>
          </a:xfrm>
          <a:prstGeom prst="line">
            <a:avLst/>
          </a:prstGeom>
          <a:solidFill>
            <a:srgbClr val="00529B"/>
          </a:solidFill>
          <a:ln w="1905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H="1">
            <a:off x="1915267" y="3867440"/>
            <a:ext cx="1888763" cy="764498"/>
          </a:xfrm>
          <a:prstGeom prst="line">
            <a:avLst/>
          </a:prstGeom>
          <a:solidFill>
            <a:srgbClr val="00529B"/>
          </a:solidFill>
          <a:ln w="190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334991" y="4002351"/>
            <a:ext cx="1558977" cy="959371"/>
          </a:xfrm>
          <a:prstGeom prst="line">
            <a:avLst/>
          </a:prstGeom>
          <a:solidFill>
            <a:srgbClr val="00529B"/>
          </a:solidFill>
          <a:ln w="19050" cap="flat" cmpd="sng" algn="ctr">
            <a:solidFill>
              <a:schemeClr val="tx1"/>
            </a:solidFill>
            <a:prstDash val="solid"/>
            <a:round/>
            <a:headEnd type="none" w="med" len="med"/>
            <a:tailEnd type="none" w="med" len="med"/>
          </a:ln>
          <a:effectLst/>
        </p:spPr>
      </p:cxnSp>
      <p:sp>
        <p:nvSpPr>
          <p:cNvPr id="16" name="TextBox 15"/>
          <p:cNvSpPr txBox="1"/>
          <p:nvPr/>
        </p:nvSpPr>
        <p:spPr>
          <a:xfrm>
            <a:off x="473712" y="5134110"/>
            <a:ext cx="2092655" cy="646331"/>
          </a:xfrm>
          <a:prstGeom prst="rect">
            <a:avLst/>
          </a:prstGeom>
          <a:noFill/>
        </p:spPr>
        <p:txBody>
          <a:bodyPr wrap="square" rtlCol="0">
            <a:spAutoFit/>
          </a:bodyPr>
          <a:lstStyle/>
          <a:p>
            <a:pPr algn="ctr"/>
            <a:r>
              <a:rPr lang="en-US" dirty="0"/>
              <a:t>Traditional</a:t>
            </a:r>
            <a:br>
              <a:rPr lang="en-US" dirty="0"/>
            </a:br>
            <a:r>
              <a:rPr lang="en-US" dirty="0"/>
              <a:t>On-premises</a:t>
            </a:r>
          </a:p>
        </p:txBody>
      </p:sp>
      <p:sp>
        <p:nvSpPr>
          <p:cNvPr id="17" name="Freeform 28"/>
          <p:cNvSpPr>
            <a:spLocks/>
          </p:cNvSpPr>
          <p:nvPr/>
        </p:nvSpPr>
        <p:spPr bwMode="auto">
          <a:xfrm>
            <a:off x="3126686" y="5142346"/>
            <a:ext cx="2132088" cy="881264"/>
          </a:xfrm>
          <a:custGeom>
            <a:avLst/>
            <a:gdLst>
              <a:gd name="T0" fmla="*/ 1 w 2022"/>
              <a:gd name="T1" fmla="*/ 0 h 1285"/>
              <a:gd name="T2" fmla="*/ 1 w 2022"/>
              <a:gd name="T3" fmla="*/ 0 h 1285"/>
              <a:gd name="T4" fmla="*/ 1 w 2022"/>
              <a:gd name="T5" fmla="*/ 0 h 1285"/>
              <a:gd name="T6" fmla="*/ 1 w 2022"/>
              <a:gd name="T7" fmla="*/ 0 h 1285"/>
              <a:gd name="T8" fmla="*/ 1 w 2022"/>
              <a:gd name="T9" fmla="*/ 0 h 1285"/>
              <a:gd name="T10" fmla="*/ 1 w 2022"/>
              <a:gd name="T11" fmla="*/ 0 h 1285"/>
              <a:gd name="T12" fmla="*/ 1 w 2022"/>
              <a:gd name="T13" fmla="*/ 0 h 1285"/>
              <a:gd name="T14" fmla="*/ 1 w 2022"/>
              <a:gd name="T15" fmla="*/ 0 h 1285"/>
              <a:gd name="T16" fmla="*/ 1 w 2022"/>
              <a:gd name="T17" fmla="*/ 0 h 1285"/>
              <a:gd name="T18" fmla="*/ 1 w 2022"/>
              <a:gd name="T19" fmla="*/ 0 h 1285"/>
              <a:gd name="T20" fmla="*/ 1 w 2022"/>
              <a:gd name="T21" fmla="*/ 0 h 1285"/>
              <a:gd name="T22" fmla="*/ 1 w 2022"/>
              <a:gd name="T23" fmla="*/ 0 h 1285"/>
              <a:gd name="T24" fmla="*/ 1 w 2022"/>
              <a:gd name="T25" fmla="*/ 0 h 1285"/>
              <a:gd name="T26" fmla="*/ 1 w 2022"/>
              <a:gd name="T27" fmla="*/ 0 h 1285"/>
              <a:gd name="T28" fmla="*/ 1 w 2022"/>
              <a:gd name="T29" fmla="*/ 0 h 1285"/>
              <a:gd name="T30" fmla="*/ 1 w 2022"/>
              <a:gd name="T31" fmla="*/ 0 h 1285"/>
              <a:gd name="T32" fmla="*/ 0 w 2022"/>
              <a:gd name="T33" fmla="*/ 0 h 1285"/>
              <a:gd name="T34" fmla="*/ 1 w 2022"/>
              <a:gd name="T35" fmla="*/ 0 h 1285"/>
              <a:gd name="T36" fmla="*/ 1 w 2022"/>
              <a:gd name="T37" fmla="*/ 0 h 1285"/>
              <a:gd name="T38" fmla="*/ 1 w 2022"/>
              <a:gd name="T39" fmla="*/ 0 h 1285"/>
              <a:gd name="T40" fmla="*/ 1 w 2022"/>
              <a:gd name="T41" fmla="*/ 0 h 1285"/>
              <a:gd name="T42" fmla="*/ 1 w 2022"/>
              <a:gd name="T43" fmla="*/ 0 h 1285"/>
              <a:gd name="T44" fmla="*/ 1 w 2022"/>
              <a:gd name="T45" fmla="*/ 0 h 1285"/>
              <a:gd name="T46" fmla="*/ 1 w 2022"/>
              <a:gd name="T47" fmla="*/ 0 h 1285"/>
              <a:gd name="T48" fmla="*/ 1 w 2022"/>
              <a:gd name="T49" fmla="*/ 0 h 1285"/>
              <a:gd name="T50" fmla="*/ 1 w 2022"/>
              <a:gd name="T51" fmla="*/ 0 h 1285"/>
              <a:gd name="T52" fmla="*/ 1 w 2022"/>
              <a:gd name="T53" fmla="*/ 0 h 1285"/>
              <a:gd name="T54" fmla="*/ 1 w 2022"/>
              <a:gd name="T55" fmla="*/ 0 h 1285"/>
              <a:gd name="T56" fmla="*/ 1 w 2022"/>
              <a:gd name="T57" fmla="*/ 0 h 1285"/>
              <a:gd name="T58" fmla="*/ 1 w 2022"/>
              <a:gd name="T59" fmla="*/ 0 h 1285"/>
              <a:gd name="T60" fmla="*/ 1 w 2022"/>
              <a:gd name="T61" fmla="*/ 0 h 1285"/>
              <a:gd name="T62" fmla="*/ 1 w 2022"/>
              <a:gd name="T63" fmla="*/ 0 h 1285"/>
              <a:gd name="T64" fmla="*/ 1 w 2022"/>
              <a:gd name="T65" fmla="*/ 0 h 1285"/>
              <a:gd name="T66" fmla="*/ 1 w 2022"/>
              <a:gd name="T67" fmla="*/ 0 h 1285"/>
              <a:gd name="T68" fmla="*/ 1 w 2022"/>
              <a:gd name="T69" fmla="*/ 0 h 1285"/>
              <a:gd name="T70" fmla="*/ 1 w 2022"/>
              <a:gd name="T71" fmla="*/ 0 h 1285"/>
              <a:gd name="T72" fmla="*/ 1 w 2022"/>
              <a:gd name="T73" fmla="*/ 0 h 1285"/>
              <a:gd name="T74" fmla="*/ 1 w 2022"/>
              <a:gd name="T75" fmla="*/ 0 h 1285"/>
              <a:gd name="T76" fmla="*/ 1 w 2022"/>
              <a:gd name="T77" fmla="*/ 0 h 1285"/>
              <a:gd name="T78" fmla="*/ 1 w 2022"/>
              <a:gd name="T79" fmla="*/ 0 h 1285"/>
              <a:gd name="T80" fmla="*/ 1 w 2022"/>
              <a:gd name="T81" fmla="*/ 0 h 1285"/>
              <a:gd name="T82" fmla="*/ 1 w 2022"/>
              <a:gd name="T83" fmla="*/ 0 h 1285"/>
              <a:gd name="T84" fmla="*/ 1 w 2022"/>
              <a:gd name="T85" fmla="*/ 0 h 1285"/>
              <a:gd name="T86" fmla="*/ 1 w 2022"/>
              <a:gd name="T87" fmla="*/ 0 h 1285"/>
              <a:gd name="T88" fmla="*/ 1 w 2022"/>
              <a:gd name="T89" fmla="*/ 0 h 1285"/>
              <a:gd name="T90" fmla="*/ 1 w 2022"/>
              <a:gd name="T91" fmla="*/ 0 h 1285"/>
              <a:gd name="T92" fmla="*/ 1 w 2022"/>
              <a:gd name="T93" fmla="*/ 0 h 1285"/>
              <a:gd name="T94" fmla="*/ 1 w 2022"/>
              <a:gd name="T95" fmla="*/ 0 h 1285"/>
              <a:gd name="T96" fmla="*/ 1 w 2022"/>
              <a:gd name="T97" fmla="*/ 0 h 1285"/>
              <a:gd name="T98" fmla="*/ 1 w 2022"/>
              <a:gd name="T99" fmla="*/ 0 h 1285"/>
              <a:gd name="T100" fmla="*/ 1 w 2022"/>
              <a:gd name="T101" fmla="*/ 0 h 1285"/>
              <a:gd name="T102" fmla="*/ 1 w 2022"/>
              <a:gd name="T103" fmla="*/ 0 h 1285"/>
              <a:gd name="T104" fmla="*/ 1 w 2022"/>
              <a:gd name="T105" fmla="*/ 0 h 1285"/>
              <a:gd name="T106" fmla="*/ 1 w 2022"/>
              <a:gd name="T107" fmla="*/ 0 h 1285"/>
              <a:gd name="T108" fmla="*/ 1 w 2022"/>
              <a:gd name="T109" fmla="*/ 0 h 1285"/>
              <a:gd name="T110" fmla="*/ 1 w 2022"/>
              <a:gd name="T111" fmla="*/ 0 h 1285"/>
              <a:gd name="T112" fmla="*/ 1 w 2022"/>
              <a:gd name="T113" fmla="*/ 0 h 1285"/>
              <a:gd name="T114" fmla="*/ 1 w 2022"/>
              <a:gd name="T115" fmla="*/ 0 h 1285"/>
              <a:gd name="T116" fmla="*/ 1 w 2022"/>
              <a:gd name="T117" fmla="*/ 0 h 1285"/>
              <a:gd name="T118" fmla="*/ 1 w 2022"/>
              <a:gd name="T119" fmla="*/ 0 h 1285"/>
              <a:gd name="T120" fmla="*/ 1 w 2022"/>
              <a:gd name="T121" fmla="*/ 0 h 1285"/>
              <a:gd name="T122" fmla="*/ 1 w 2022"/>
              <a:gd name="T123" fmla="*/ 0 h 12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22"/>
              <a:gd name="T187" fmla="*/ 0 h 1285"/>
              <a:gd name="T188" fmla="*/ 2022 w 2022"/>
              <a:gd name="T189" fmla="*/ 1285 h 12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22" h="1285">
                <a:moveTo>
                  <a:pt x="1117" y="219"/>
                </a:moveTo>
                <a:lnTo>
                  <a:pt x="1104" y="186"/>
                </a:lnTo>
                <a:lnTo>
                  <a:pt x="1092" y="157"/>
                </a:lnTo>
                <a:lnTo>
                  <a:pt x="1074" y="127"/>
                </a:lnTo>
                <a:lnTo>
                  <a:pt x="1056" y="104"/>
                </a:lnTo>
                <a:lnTo>
                  <a:pt x="1034" y="78"/>
                </a:lnTo>
                <a:lnTo>
                  <a:pt x="1014" y="59"/>
                </a:lnTo>
                <a:lnTo>
                  <a:pt x="988" y="42"/>
                </a:lnTo>
                <a:lnTo>
                  <a:pt x="966" y="29"/>
                </a:lnTo>
                <a:lnTo>
                  <a:pt x="940" y="16"/>
                </a:lnTo>
                <a:lnTo>
                  <a:pt x="913" y="7"/>
                </a:lnTo>
                <a:lnTo>
                  <a:pt x="885" y="3"/>
                </a:lnTo>
                <a:lnTo>
                  <a:pt x="860" y="0"/>
                </a:lnTo>
                <a:lnTo>
                  <a:pt x="832" y="0"/>
                </a:lnTo>
                <a:lnTo>
                  <a:pt x="804" y="3"/>
                </a:lnTo>
                <a:lnTo>
                  <a:pt x="779" y="13"/>
                </a:lnTo>
                <a:lnTo>
                  <a:pt x="751" y="23"/>
                </a:lnTo>
                <a:lnTo>
                  <a:pt x="726" y="42"/>
                </a:lnTo>
                <a:lnTo>
                  <a:pt x="706" y="65"/>
                </a:lnTo>
                <a:lnTo>
                  <a:pt x="686" y="95"/>
                </a:lnTo>
                <a:lnTo>
                  <a:pt x="673" y="127"/>
                </a:lnTo>
                <a:lnTo>
                  <a:pt x="661" y="163"/>
                </a:lnTo>
                <a:lnTo>
                  <a:pt x="653" y="199"/>
                </a:lnTo>
                <a:lnTo>
                  <a:pt x="645" y="235"/>
                </a:lnTo>
                <a:lnTo>
                  <a:pt x="640" y="267"/>
                </a:lnTo>
                <a:lnTo>
                  <a:pt x="633" y="277"/>
                </a:lnTo>
                <a:lnTo>
                  <a:pt x="618" y="277"/>
                </a:lnTo>
                <a:lnTo>
                  <a:pt x="605" y="277"/>
                </a:lnTo>
                <a:lnTo>
                  <a:pt x="590" y="274"/>
                </a:lnTo>
                <a:lnTo>
                  <a:pt x="577" y="271"/>
                </a:lnTo>
                <a:lnTo>
                  <a:pt x="562" y="267"/>
                </a:lnTo>
                <a:lnTo>
                  <a:pt x="550" y="264"/>
                </a:lnTo>
                <a:lnTo>
                  <a:pt x="534" y="261"/>
                </a:lnTo>
                <a:lnTo>
                  <a:pt x="522" y="254"/>
                </a:lnTo>
                <a:lnTo>
                  <a:pt x="507" y="254"/>
                </a:lnTo>
                <a:lnTo>
                  <a:pt x="494" y="251"/>
                </a:lnTo>
                <a:lnTo>
                  <a:pt x="479" y="251"/>
                </a:lnTo>
                <a:lnTo>
                  <a:pt x="466" y="254"/>
                </a:lnTo>
                <a:lnTo>
                  <a:pt x="451" y="254"/>
                </a:lnTo>
                <a:lnTo>
                  <a:pt x="439" y="258"/>
                </a:lnTo>
                <a:lnTo>
                  <a:pt x="424" y="264"/>
                </a:lnTo>
                <a:lnTo>
                  <a:pt x="411" y="274"/>
                </a:lnTo>
                <a:lnTo>
                  <a:pt x="398" y="284"/>
                </a:lnTo>
                <a:lnTo>
                  <a:pt x="391" y="297"/>
                </a:lnTo>
                <a:lnTo>
                  <a:pt x="383" y="313"/>
                </a:lnTo>
                <a:lnTo>
                  <a:pt x="378" y="329"/>
                </a:lnTo>
                <a:lnTo>
                  <a:pt x="373" y="349"/>
                </a:lnTo>
                <a:lnTo>
                  <a:pt x="371" y="365"/>
                </a:lnTo>
                <a:lnTo>
                  <a:pt x="371" y="385"/>
                </a:lnTo>
                <a:lnTo>
                  <a:pt x="371" y="401"/>
                </a:lnTo>
                <a:lnTo>
                  <a:pt x="358" y="401"/>
                </a:lnTo>
                <a:lnTo>
                  <a:pt x="343" y="401"/>
                </a:lnTo>
                <a:lnTo>
                  <a:pt x="330" y="401"/>
                </a:lnTo>
                <a:lnTo>
                  <a:pt x="315" y="401"/>
                </a:lnTo>
                <a:lnTo>
                  <a:pt x="300" y="401"/>
                </a:lnTo>
                <a:lnTo>
                  <a:pt x="285" y="404"/>
                </a:lnTo>
                <a:lnTo>
                  <a:pt x="270" y="408"/>
                </a:lnTo>
                <a:lnTo>
                  <a:pt x="257" y="411"/>
                </a:lnTo>
                <a:lnTo>
                  <a:pt x="242" y="414"/>
                </a:lnTo>
                <a:lnTo>
                  <a:pt x="227" y="421"/>
                </a:lnTo>
                <a:lnTo>
                  <a:pt x="214" y="427"/>
                </a:lnTo>
                <a:lnTo>
                  <a:pt x="202" y="434"/>
                </a:lnTo>
                <a:lnTo>
                  <a:pt x="189" y="440"/>
                </a:lnTo>
                <a:lnTo>
                  <a:pt x="176" y="450"/>
                </a:lnTo>
                <a:lnTo>
                  <a:pt x="166" y="463"/>
                </a:lnTo>
                <a:lnTo>
                  <a:pt x="159" y="476"/>
                </a:lnTo>
                <a:lnTo>
                  <a:pt x="151" y="492"/>
                </a:lnTo>
                <a:lnTo>
                  <a:pt x="146" y="509"/>
                </a:lnTo>
                <a:lnTo>
                  <a:pt x="146" y="522"/>
                </a:lnTo>
                <a:lnTo>
                  <a:pt x="146" y="538"/>
                </a:lnTo>
                <a:lnTo>
                  <a:pt x="146" y="554"/>
                </a:lnTo>
                <a:lnTo>
                  <a:pt x="149" y="571"/>
                </a:lnTo>
                <a:lnTo>
                  <a:pt x="151" y="587"/>
                </a:lnTo>
                <a:lnTo>
                  <a:pt x="151" y="603"/>
                </a:lnTo>
                <a:lnTo>
                  <a:pt x="129" y="607"/>
                </a:lnTo>
                <a:lnTo>
                  <a:pt x="106" y="616"/>
                </a:lnTo>
                <a:lnTo>
                  <a:pt x="86" y="629"/>
                </a:lnTo>
                <a:lnTo>
                  <a:pt x="66" y="646"/>
                </a:lnTo>
                <a:lnTo>
                  <a:pt x="48" y="669"/>
                </a:lnTo>
                <a:lnTo>
                  <a:pt x="33" y="695"/>
                </a:lnTo>
                <a:lnTo>
                  <a:pt x="20" y="721"/>
                </a:lnTo>
                <a:lnTo>
                  <a:pt x="10" y="747"/>
                </a:lnTo>
                <a:lnTo>
                  <a:pt x="3" y="776"/>
                </a:lnTo>
                <a:lnTo>
                  <a:pt x="0" y="806"/>
                </a:lnTo>
                <a:lnTo>
                  <a:pt x="0" y="835"/>
                </a:lnTo>
                <a:lnTo>
                  <a:pt x="3" y="864"/>
                </a:lnTo>
                <a:lnTo>
                  <a:pt x="13" y="890"/>
                </a:lnTo>
                <a:lnTo>
                  <a:pt x="25" y="916"/>
                </a:lnTo>
                <a:lnTo>
                  <a:pt x="40" y="936"/>
                </a:lnTo>
                <a:lnTo>
                  <a:pt x="63" y="952"/>
                </a:lnTo>
                <a:lnTo>
                  <a:pt x="76" y="959"/>
                </a:lnTo>
                <a:lnTo>
                  <a:pt x="88" y="962"/>
                </a:lnTo>
                <a:lnTo>
                  <a:pt x="103" y="965"/>
                </a:lnTo>
                <a:lnTo>
                  <a:pt x="118" y="969"/>
                </a:lnTo>
                <a:lnTo>
                  <a:pt x="131" y="969"/>
                </a:lnTo>
                <a:lnTo>
                  <a:pt x="146" y="969"/>
                </a:lnTo>
                <a:lnTo>
                  <a:pt x="159" y="965"/>
                </a:lnTo>
                <a:lnTo>
                  <a:pt x="169" y="962"/>
                </a:lnTo>
                <a:lnTo>
                  <a:pt x="171" y="1014"/>
                </a:lnTo>
                <a:lnTo>
                  <a:pt x="179" y="1057"/>
                </a:lnTo>
                <a:lnTo>
                  <a:pt x="189" y="1093"/>
                </a:lnTo>
                <a:lnTo>
                  <a:pt x="202" y="1119"/>
                </a:lnTo>
                <a:lnTo>
                  <a:pt x="219" y="1145"/>
                </a:lnTo>
                <a:lnTo>
                  <a:pt x="237" y="1158"/>
                </a:lnTo>
                <a:lnTo>
                  <a:pt x="257" y="1171"/>
                </a:lnTo>
                <a:lnTo>
                  <a:pt x="280" y="1177"/>
                </a:lnTo>
                <a:lnTo>
                  <a:pt x="300" y="1181"/>
                </a:lnTo>
                <a:lnTo>
                  <a:pt x="323" y="1177"/>
                </a:lnTo>
                <a:lnTo>
                  <a:pt x="345" y="1177"/>
                </a:lnTo>
                <a:lnTo>
                  <a:pt x="363" y="1171"/>
                </a:lnTo>
                <a:lnTo>
                  <a:pt x="383" y="1164"/>
                </a:lnTo>
                <a:lnTo>
                  <a:pt x="398" y="1155"/>
                </a:lnTo>
                <a:lnTo>
                  <a:pt x="411" y="1145"/>
                </a:lnTo>
                <a:lnTo>
                  <a:pt x="421" y="1138"/>
                </a:lnTo>
                <a:lnTo>
                  <a:pt x="444" y="1164"/>
                </a:lnTo>
                <a:lnTo>
                  <a:pt x="466" y="1187"/>
                </a:lnTo>
                <a:lnTo>
                  <a:pt x="492" y="1210"/>
                </a:lnTo>
                <a:lnTo>
                  <a:pt x="517" y="1226"/>
                </a:lnTo>
                <a:lnTo>
                  <a:pt x="542" y="1239"/>
                </a:lnTo>
                <a:lnTo>
                  <a:pt x="567" y="1252"/>
                </a:lnTo>
                <a:lnTo>
                  <a:pt x="595" y="1259"/>
                </a:lnTo>
                <a:lnTo>
                  <a:pt x="623" y="1265"/>
                </a:lnTo>
                <a:lnTo>
                  <a:pt x="648" y="1265"/>
                </a:lnTo>
                <a:lnTo>
                  <a:pt x="676" y="1262"/>
                </a:lnTo>
                <a:lnTo>
                  <a:pt x="701" y="1256"/>
                </a:lnTo>
                <a:lnTo>
                  <a:pt x="729" y="1243"/>
                </a:lnTo>
                <a:lnTo>
                  <a:pt x="754" y="1230"/>
                </a:lnTo>
                <a:lnTo>
                  <a:pt x="779" y="1210"/>
                </a:lnTo>
                <a:lnTo>
                  <a:pt x="802" y="1187"/>
                </a:lnTo>
                <a:lnTo>
                  <a:pt x="824" y="1161"/>
                </a:lnTo>
                <a:lnTo>
                  <a:pt x="829" y="1164"/>
                </a:lnTo>
                <a:lnTo>
                  <a:pt x="835" y="1168"/>
                </a:lnTo>
                <a:lnTo>
                  <a:pt x="837" y="1174"/>
                </a:lnTo>
                <a:lnTo>
                  <a:pt x="842" y="1177"/>
                </a:lnTo>
                <a:lnTo>
                  <a:pt x="845" y="1184"/>
                </a:lnTo>
                <a:lnTo>
                  <a:pt x="847" y="1190"/>
                </a:lnTo>
                <a:lnTo>
                  <a:pt x="852" y="1194"/>
                </a:lnTo>
                <a:lnTo>
                  <a:pt x="855" y="1197"/>
                </a:lnTo>
                <a:lnTo>
                  <a:pt x="862" y="1207"/>
                </a:lnTo>
                <a:lnTo>
                  <a:pt x="870" y="1217"/>
                </a:lnTo>
                <a:lnTo>
                  <a:pt x="877" y="1223"/>
                </a:lnTo>
                <a:lnTo>
                  <a:pt x="887" y="1230"/>
                </a:lnTo>
                <a:lnTo>
                  <a:pt x="898" y="1239"/>
                </a:lnTo>
                <a:lnTo>
                  <a:pt x="908" y="1246"/>
                </a:lnTo>
                <a:lnTo>
                  <a:pt x="918" y="1252"/>
                </a:lnTo>
                <a:lnTo>
                  <a:pt x="930" y="1256"/>
                </a:lnTo>
                <a:lnTo>
                  <a:pt x="940" y="1262"/>
                </a:lnTo>
                <a:lnTo>
                  <a:pt x="950" y="1265"/>
                </a:lnTo>
                <a:lnTo>
                  <a:pt x="963" y="1272"/>
                </a:lnTo>
                <a:lnTo>
                  <a:pt x="973" y="1275"/>
                </a:lnTo>
                <a:lnTo>
                  <a:pt x="983" y="1278"/>
                </a:lnTo>
                <a:lnTo>
                  <a:pt x="996" y="1278"/>
                </a:lnTo>
                <a:lnTo>
                  <a:pt x="1006" y="1282"/>
                </a:lnTo>
                <a:lnTo>
                  <a:pt x="1014" y="1282"/>
                </a:lnTo>
                <a:lnTo>
                  <a:pt x="1036" y="1285"/>
                </a:lnTo>
                <a:lnTo>
                  <a:pt x="1056" y="1285"/>
                </a:lnTo>
                <a:lnTo>
                  <a:pt x="1077" y="1285"/>
                </a:lnTo>
                <a:lnTo>
                  <a:pt x="1094" y="1278"/>
                </a:lnTo>
                <a:lnTo>
                  <a:pt x="1112" y="1275"/>
                </a:lnTo>
                <a:lnTo>
                  <a:pt x="1129" y="1269"/>
                </a:lnTo>
                <a:lnTo>
                  <a:pt x="1145" y="1262"/>
                </a:lnTo>
                <a:lnTo>
                  <a:pt x="1162" y="1252"/>
                </a:lnTo>
                <a:lnTo>
                  <a:pt x="1175" y="1239"/>
                </a:lnTo>
                <a:lnTo>
                  <a:pt x="1190" y="1226"/>
                </a:lnTo>
                <a:lnTo>
                  <a:pt x="1205" y="1217"/>
                </a:lnTo>
                <a:lnTo>
                  <a:pt x="1218" y="1200"/>
                </a:lnTo>
                <a:lnTo>
                  <a:pt x="1233" y="1184"/>
                </a:lnTo>
                <a:lnTo>
                  <a:pt x="1245" y="1164"/>
                </a:lnTo>
                <a:lnTo>
                  <a:pt x="1258" y="1148"/>
                </a:lnTo>
                <a:lnTo>
                  <a:pt x="1271" y="1128"/>
                </a:lnTo>
                <a:lnTo>
                  <a:pt x="1273" y="1122"/>
                </a:lnTo>
                <a:lnTo>
                  <a:pt x="1288" y="1135"/>
                </a:lnTo>
                <a:lnTo>
                  <a:pt x="1301" y="1145"/>
                </a:lnTo>
                <a:lnTo>
                  <a:pt x="1316" y="1155"/>
                </a:lnTo>
                <a:lnTo>
                  <a:pt x="1334" y="1164"/>
                </a:lnTo>
                <a:lnTo>
                  <a:pt x="1349" y="1174"/>
                </a:lnTo>
                <a:lnTo>
                  <a:pt x="1366" y="1184"/>
                </a:lnTo>
                <a:lnTo>
                  <a:pt x="1384" y="1190"/>
                </a:lnTo>
                <a:lnTo>
                  <a:pt x="1402" y="1197"/>
                </a:lnTo>
                <a:lnTo>
                  <a:pt x="1419" y="1203"/>
                </a:lnTo>
                <a:lnTo>
                  <a:pt x="1437" y="1207"/>
                </a:lnTo>
                <a:lnTo>
                  <a:pt x="1457" y="1213"/>
                </a:lnTo>
                <a:lnTo>
                  <a:pt x="1475" y="1217"/>
                </a:lnTo>
                <a:lnTo>
                  <a:pt x="1495" y="1217"/>
                </a:lnTo>
                <a:lnTo>
                  <a:pt x="1513" y="1220"/>
                </a:lnTo>
                <a:lnTo>
                  <a:pt x="1533" y="1220"/>
                </a:lnTo>
                <a:lnTo>
                  <a:pt x="1551" y="1217"/>
                </a:lnTo>
                <a:lnTo>
                  <a:pt x="1568" y="1217"/>
                </a:lnTo>
                <a:lnTo>
                  <a:pt x="1586" y="1213"/>
                </a:lnTo>
                <a:lnTo>
                  <a:pt x="1603" y="1207"/>
                </a:lnTo>
                <a:lnTo>
                  <a:pt x="1621" y="1200"/>
                </a:lnTo>
                <a:lnTo>
                  <a:pt x="1639" y="1194"/>
                </a:lnTo>
                <a:lnTo>
                  <a:pt x="1654" y="1187"/>
                </a:lnTo>
                <a:lnTo>
                  <a:pt x="1669" y="1177"/>
                </a:lnTo>
                <a:lnTo>
                  <a:pt x="1684" y="1164"/>
                </a:lnTo>
                <a:lnTo>
                  <a:pt x="1699" y="1151"/>
                </a:lnTo>
                <a:lnTo>
                  <a:pt x="1714" y="1138"/>
                </a:lnTo>
                <a:lnTo>
                  <a:pt x="1727" y="1122"/>
                </a:lnTo>
                <a:lnTo>
                  <a:pt x="1737" y="1106"/>
                </a:lnTo>
                <a:lnTo>
                  <a:pt x="1750" y="1086"/>
                </a:lnTo>
                <a:lnTo>
                  <a:pt x="1760" y="1066"/>
                </a:lnTo>
                <a:lnTo>
                  <a:pt x="1767" y="1044"/>
                </a:lnTo>
                <a:lnTo>
                  <a:pt x="1775" y="1018"/>
                </a:lnTo>
                <a:lnTo>
                  <a:pt x="1780" y="1005"/>
                </a:lnTo>
                <a:lnTo>
                  <a:pt x="1782" y="991"/>
                </a:lnTo>
                <a:lnTo>
                  <a:pt x="1785" y="975"/>
                </a:lnTo>
                <a:lnTo>
                  <a:pt x="1788" y="959"/>
                </a:lnTo>
                <a:lnTo>
                  <a:pt x="1798" y="956"/>
                </a:lnTo>
                <a:lnTo>
                  <a:pt x="1810" y="956"/>
                </a:lnTo>
                <a:lnTo>
                  <a:pt x="1820" y="952"/>
                </a:lnTo>
                <a:lnTo>
                  <a:pt x="1830" y="949"/>
                </a:lnTo>
                <a:lnTo>
                  <a:pt x="1843" y="946"/>
                </a:lnTo>
                <a:lnTo>
                  <a:pt x="1853" y="939"/>
                </a:lnTo>
                <a:lnTo>
                  <a:pt x="1863" y="936"/>
                </a:lnTo>
                <a:lnTo>
                  <a:pt x="1876" y="926"/>
                </a:lnTo>
                <a:lnTo>
                  <a:pt x="1886" y="920"/>
                </a:lnTo>
                <a:lnTo>
                  <a:pt x="1896" y="913"/>
                </a:lnTo>
                <a:lnTo>
                  <a:pt x="1906" y="903"/>
                </a:lnTo>
                <a:lnTo>
                  <a:pt x="1914" y="897"/>
                </a:lnTo>
                <a:lnTo>
                  <a:pt x="1924" y="887"/>
                </a:lnTo>
                <a:lnTo>
                  <a:pt x="1931" y="877"/>
                </a:lnTo>
                <a:lnTo>
                  <a:pt x="1939" y="868"/>
                </a:lnTo>
                <a:lnTo>
                  <a:pt x="1946" y="858"/>
                </a:lnTo>
                <a:lnTo>
                  <a:pt x="1961" y="838"/>
                </a:lnTo>
                <a:lnTo>
                  <a:pt x="1974" y="815"/>
                </a:lnTo>
                <a:lnTo>
                  <a:pt x="1987" y="789"/>
                </a:lnTo>
                <a:lnTo>
                  <a:pt x="1997" y="760"/>
                </a:lnTo>
                <a:lnTo>
                  <a:pt x="2007" y="734"/>
                </a:lnTo>
                <a:lnTo>
                  <a:pt x="2014" y="704"/>
                </a:lnTo>
                <a:lnTo>
                  <a:pt x="2019" y="675"/>
                </a:lnTo>
                <a:lnTo>
                  <a:pt x="2022" y="649"/>
                </a:lnTo>
                <a:lnTo>
                  <a:pt x="2022" y="623"/>
                </a:lnTo>
                <a:lnTo>
                  <a:pt x="2019" y="597"/>
                </a:lnTo>
                <a:lnTo>
                  <a:pt x="2012" y="571"/>
                </a:lnTo>
                <a:lnTo>
                  <a:pt x="2002" y="551"/>
                </a:lnTo>
                <a:lnTo>
                  <a:pt x="1987" y="532"/>
                </a:lnTo>
                <a:lnTo>
                  <a:pt x="1969" y="515"/>
                </a:lnTo>
                <a:lnTo>
                  <a:pt x="1946" y="502"/>
                </a:lnTo>
                <a:lnTo>
                  <a:pt x="1919" y="496"/>
                </a:lnTo>
                <a:lnTo>
                  <a:pt x="1914" y="496"/>
                </a:lnTo>
                <a:lnTo>
                  <a:pt x="1909" y="496"/>
                </a:lnTo>
                <a:lnTo>
                  <a:pt x="1904" y="492"/>
                </a:lnTo>
                <a:lnTo>
                  <a:pt x="1898" y="492"/>
                </a:lnTo>
                <a:lnTo>
                  <a:pt x="1893" y="492"/>
                </a:lnTo>
                <a:lnTo>
                  <a:pt x="1888" y="492"/>
                </a:lnTo>
                <a:lnTo>
                  <a:pt x="1883" y="489"/>
                </a:lnTo>
                <a:lnTo>
                  <a:pt x="1878" y="489"/>
                </a:lnTo>
                <a:lnTo>
                  <a:pt x="1891" y="460"/>
                </a:lnTo>
                <a:lnTo>
                  <a:pt x="1901" y="424"/>
                </a:lnTo>
                <a:lnTo>
                  <a:pt x="1909" y="391"/>
                </a:lnTo>
                <a:lnTo>
                  <a:pt x="1914" y="355"/>
                </a:lnTo>
                <a:lnTo>
                  <a:pt x="1914" y="320"/>
                </a:lnTo>
                <a:lnTo>
                  <a:pt x="1909" y="287"/>
                </a:lnTo>
                <a:lnTo>
                  <a:pt x="1898" y="251"/>
                </a:lnTo>
                <a:lnTo>
                  <a:pt x="1878" y="219"/>
                </a:lnTo>
                <a:lnTo>
                  <a:pt x="1858" y="192"/>
                </a:lnTo>
                <a:lnTo>
                  <a:pt x="1838" y="173"/>
                </a:lnTo>
                <a:lnTo>
                  <a:pt x="1818" y="157"/>
                </a:lnTo>
                <a:lnTo>
                  <a:pt x="1795" y="140"/>
                </a:lnTo>
                <a:lnTo>
                  <a:pt x="1775" y="130"/>
                </a:lnTo>
                <a:lnTo>
                  <a:pt x="1752" y="127"/>
                </a:lnTo>
                <a:lnTo>
                  <a:pt x="1730" y="124"/>
                </a:lnTo>
                <a:lnTo>
                  <a:pt x="1707" y="124"/>
                </a:lnTo>
                <a:lnTo>
                  <a:pt x="1687" y="130"/>
                </a:lnTo>
                <a:lnTo>
                  <a:pt x="1664" y="137"/>
                </a:lnTo>
                <a:lnTo>
                  <a:pt x="1644" y="147"/>
                </a:lnTo>
                <a:lnTo>
                  <a:pt x="1621" y="160"/>
                </a:lnTo>
                <a:lnTo>
                  <a:pt x="1601" y="176"/>
                </a:lnTo>
                <a:lnTo>
                  <a:pt x="1583" y="196"/>
                </a:lnTo>
                <a:lnTo>
                  <a:pt x="1563" y="219"/>
                </a:lnTo>
                <a:lnTo>
                  <a:pt x="1545" y="241"/>
                </a:lnTo>
                <a:lnTo>
                  <a:pt x="1543" y="245"/>
                </a:lnTo>
                <a:lnTo>
                  <a:pt x="1530" y="228"/>
                </a:lnTo>
                <a:lnTo>
                  <a:pt x="1520" y="215"/>
                </a:lnTo>
                <a:lnTo>
                  <a:pt x="1508" y="202"/>
                </a:lnTo>
                <a:lnTo>
                  <a:pt x="1495" y="186"/>
                </a:lnTo>
                <a:lnTo>
                  <a:pt x="1482" y="173"/>
                </a:lnTo>
                <a:lnTo>
                  <a:pt x="1470" y="160"/>
                </a:lnTo>
                <a:lnTo>
                  <a:pt x="1457" y="150"/>
                </a:lnTo>
                <a:lnTo>
                  <a:pt x="1445" y="137"/>
                </a:lnTo>
                <a:lnTo>
                  <a:pt x="1430" y="130"/>
                </a:lnTo>
                <a:lnTo>
                  <a:pt x="1414" y="121"/>
                </a:lnTo>
                <a:lnTo>
                  <a:pt x="1402" y="114"/>
                </a:lnTo>
                <a:lnTo>
                  <a:pt x="1384" y="111"/>
                </a:lnTo>
                <a:lnTo>
                  <a:pt x="1369" y="108"/>
                </a:lnTo>
                <a:lnTo>
                  <a:pt x="1351" y="108"/>
                </a:lnTo>
                <a:lnTo>
                  <a:pt x="1336" y="108"/>
                </a:lnTo>
                <a:lnTo>
                  <a:pt x="1316" y="114"/>
                </a:lnTo>
                <a:lnTo>
                  <a:pt x="1309" y="117"/>
                </a:lnTo>
                <a:lnTo>
                  <a:pt x="1298" y="124"/>
                </a:lnTo>
                <a:lnTo>
                  <a:pt x="1288" y="134"/>
                </a:lnTo>
                <a:lnTo>
                  <a:pt x="1278" y="144"/>
                </a:lnTo>
                <a:lnTo>
                  <a:pt x="1271" y="157"/>
                </a:lnTo>
                <a:lnTo>
                  <a:pt x="1263" y="170"/>
                </a:lnTo>
                <a:lnTo>
                  <a:pt x="1256" y="179"/>
                </a:lnTo>
                <a:lnTo>
                  <a:pt x="1248" y="189"/>
                </a:lnTo>
                <a:lnTo>
                  <a:pt x="1240" y="179"/>
                </a:lnTo>
                <a:lnTo>
                  <a:pt x="1233" y="173"/>
                </a:lnTo>
                <a:lnTo>
                  <a:pt x="1225" y="166"/>
                </a:lnTo>
                <a:lnTo>
                  <a:pt x="1215" y="163"/>
                </a:lnTo>
                <a:lnTo>
                  <a:pt x="1205" y="160"/>
                </a:lnTo>
                <a:lnTo>
                  <a:pt x="1198" y="157"/>
                </a:lnTo>
                <a:lnTo>
                  <a:pt x="1187" y="157"/>
                </a:lnTo>
                <a:lnTo>
                  <a:pt x="1177" y="157"/>
                </a:lnTo>
                <a:lnTo>
                  <a:pt x="1170" y="160"/>
                </a:lnTo>
                <a:lnTo>
                  <a:pt x="1160" y="163"/>
                </a:lnTo>
                <a:lnTo>
                  <a:pt x="1152" y="166"/>
                </a:lnTo>
                <a:lnTo>
                  <a:pt x="1142" y="173"/>
                </a:lnTo>
                <a:lnTo>
                  <a:pt x="1135" y="183"/>
                </a:lnTo>
                <a:lnTo>
                  <a:pt x="1127" y="192"/>
                </a:lnTo>
                <a:lnTo>
                  <a:pt x="1122" y="205"/>
                </a:lnTo>
                <a:lnTo>
                  <a:pt x="1117" y="219"/>
                </a:lnTo>
                <a:close/>
              </a:path>
            </a:pathLst>
          </a:custGeom>
          <a:solidFill>
            <a:srgbClr val="B9D0DC"/>
          </a:solidFill>
          <a:ln w="9525">
            <a:solidFill>
              <a:schemeClr val="bg1"/>
            </a:solidFill>
            <a:round/>
            <a:headEnd/>
            <a:tailEnd/>
          </a:ln>
          <a:effectLst/>
        </p:spPr>
        <p:txBody>
          <a:bodyPr/>
          <a:lstStyle/>
          <a:p>
            <a:pPr algn="ctr" eaLnBrk="0" hangingPunct="0">
              <a:lnSpc>
                <a:spcPct val="90000"/>
              </a:lnSpc>
              <a:spcBef>
                <a:spcPct val="30000"/>
              </a:spcBef>
              <a:spcAft>
                <a:spcPct val="10000"/>
              </a:spcAft>
            </a:pPr>
            <a:endParaRPr lang="en-US" sz="900" dirty="0">
              <a:latin typeface="+mn-lt"/>
            </a:endParaRPr>
          </a:p>
        </p:txBody>
      </p:sp>
      <p:cxnSp>
        <p:nvCxnSpPr>
          <p:cNvPr id="18" name="Straight Connector 17"/>
          <p:cNvCxnSpPr/>
          <p:nvPr/>
        </p:nvCxnSpPr>
        <p:spPr bwMode="auto">
          <a:xfrm flipH="1">
            <a:off x="3759759" y="4748926"/>
            <a:ext cx="89940" cy="607102"/>
          </a:xfrm>
          <a:prstGeom prst="line">
            <a:avLst/>
          </a:prstGeom>
          <a:solidFill>
            <a:srgbClr val="00529B"/>
          </a:solidFill>
          <a:ln w="19050"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4077050" y="4706454"/>
            <a:ext cx="117423" cy="642079"/>
          </a:xfrm>
          <a:prstGeom prst="line">
            <a:avLst/>
          </a:prstGeom>
          <a:solidFill>
            <a:srgbClr val="00529B"/>
          </a:solidFill>
          <a:ln w="1905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4274421" y="4589031"/>
            <a:ext cx="384747" cy="759502"/>
          </a:xfrm>
          <a:prstGeom prst="line">
            <a:avLst/>
          </a:prstGeom>
          <a:solidFill>
            <a:srgbClr val="00529B"/>
          </a:solidFill>
          <a:ln w="19050" cap="flat" cmpd="sng" algn="ctr">
            <a:solidFill>
              <a:schemeClr val="tx1"/>
            </a:solidFill>
            <a:prstDash val="solid"/>
            <a:round/>
            <a:headEnd type="none" w="med" len="med"/>
            <a:tailEnd type="none" w="med" len="med"/>
          </a:ln>
          <a:effectLst/>
        </p:spPr>
      </p:cxnSp>
      <p:sp>
        <p:nvSpPr>
          <p:cNvPr id="21" name="TextBox 20"/>
          <p:cNvSpPr txBox="1"/>
          <p:nvPr/>
        </p:nvSpPr>
        <p:spPr bwMode="gray">
          <a:xfrm>
            <a:off x="4597380" y="5503188"/>
            <a:ext cx="255128" cy="234463"/>
          </a:xfrm>
          <a:prstGeom prst="rect">
            <a:avLst/>
          </a:prstGeom>
          <a:solidFill>
            <a:srgbClr val="AC0000"/>
          </a:solidFill>
          <a:ln w="12700">
            <a:solidFill>
              <a:srgbClr val="00529B"/>
            </a:solidFill>
          </a:ln>
        </p:spPr>
        <p:txBody>
          <a:bodyPr wrap="square" rtlCol="0" anchor="ctr" anchorCtr="0">
            <a:noAutofit/>
          </a:bodyPr>
          <a:lstStyle/>
          <a:p>
            <a:pPr marL="119063" indent="-119063" algn="ctr">
              <a:spcBef>
                <a:spcPts val="0"/>
              </a:spcBef>
              <a:spcAft>
                <a:spcPts val="600"/>
              </a:spcAft>
            </a:pPr>
            <a:endParaRPr lang="en-US" sz="800" dirty="0">
              <a:solidFill>
                <a:srgbClr val="00529B"/>
              </a:solidFill>
            </a:endParaRPr>
          </a:p>
        </p:txBody>
      </p:sp>
      <p:sp>
        <p:nvSpPr>
          <p:cNvPr id="22" name="TextBox 21"/>
          <p:cNvSpPr txBox="1"/>
          <p:nvPr/>
        </p:nvSpPr>
        <p:spPr bwMode="gray">
          <a:xfrm>
            <a:off x="4119397" y="5503189"/>
            <a:ext cx="255128" cy="234463"/>
          </a:xfrm>
          <a:prstGeom prst="rect">
            <a:avLst/>
          </a:prstGeom>
          <a:solidFill>
            <a:srgbClr val="00B050"/>
          </a:solidFill>
          <a:ln w="12700">
            <a:solidFill>
              <a:srgbClr val="336600"/>
            </a:solidFill>
            <a:miter lim="800000"/>
            <a:headEnd/>
            <a:tailEnd/>
          </a:ln>
          <a:effectLst/>
        </p:spPr>
        <p:txBody>
          <a:bodyPr wrap="square" lIns="88572" tIns="44286" rIns="88572" bIns="44286" anchor="ctr" anchorCtr="0">
            <a:noAutofit/>
          </a:bodyPr>
          <a:lstStyle/>
          <a:p>
            <a:pPr marL="119063" indent="-119063" algn="ctr" defTabSz="903288">
              <a:spcBef>
                <a:spcPts val="0"/>
              </a:spcBef>
              <a:spcAft>
                <a:spcPts val="0"/>
              </a:spcAft>
              <a:buSzPct val="75000"/>
            </a:pPr>
            <a:endParaRPr lang="en-US" sz="800" dirty="0">
              <a:solidFill>
                <a:srgbClr val="336600"/>
              </a:solidFill>
            </a:endParaRPr>
          </a:p>
        </p:txBody>
      </p:sp>
      <p:sp>
        <p:nvSpPr>
          <p:cNvPr id="23" name="TextBox 22"/>
          <p:cNvSpPr txBox="1"/>
          <p:nvPr/>
        </p:nvSpPr>
        <p:spPr bwMode="gray">
          <a:xfrm>
            <a:off x="3641416" y="5503189"/>
            <a:ext cx="255128" cy="234463"/>
          </a:xfrm>
          <a:prstGeom prst="rect">
            <a:avLst/>
          </a:prstGeom>
          <a:solidFill>
            <a:srgbClr val="FF0000"/>
          </a:solidFill>
          <a:ln w="12700">
            <a:solidFill>
              <a:srgbClr val="C00000"/>
            </a:solidFill>
            <a:miter lim="800000"/>
            <a:headEnd/>
            <a:tailEnd/>
          </a:ln>
          <a:effectLst/>
        </p:spPr>
        <p:txBody>
          <a:bodyPr wrap="square" lIns="88572" tIns="44286" rIns="88572" bIns="44286" anchor="ctr" anchorCtr="0">
            <a:noAutofit/>
          </a:bodyPr>
          <a:lstStyle/>
          <a:p>
            <a:pPr marL="119063" indent="-119063" algn="ctr" defTabSz="903288">
              <a:spcBef>
                <a:spcPts val="0"/>
              </a:spcBef>
              <a:spcAft>
                <a:spcPts val="0"/>
              </a:spcAft>
              <a:buSzPct val="75000"/>
            </a:pPr>
            <a:endParaRPr lang="en-US" sz="800" dirty="0">
              <a:solidFill>
                <a:srgbClr val="AC0000"/>
              </a:solidFill>
            </a:endParaRPr>
          </a:p>
        </p:txBody>
      </p:sp>
      <p:sp>
        <p:nvSpPr>
          <p:cNvPr id="24" name="Rounded Rectangle 23"/>
          <p:cNvSpPr/>
          <p:nvPr/>
        </p:nvSpPr>
        <p:spPr bwMode="auto">
          <a:xfrm>
            <a:off x="3074325" y="5106486"/>
            <a:ext cx="2241177" cy="986113"/>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900" b="0" i="0" u="none" strike="noStrike" cap="none" normalizeH="0" baseline="0" dirty="0">
              <a:ln>
                <a:noFill/>
              </a:ln>
              <a:solidFill>
                <a:schemeClr val="tx1"/>
              </a:solidFill>
              <a:effectLst/>
              <a:latin typeface="+mn-lt"/>
            </a:endParaRPr>
          </a:p>
        </p:txBody>
      </p:sp>
      <p:sp>
        <p:nvSpPr>
          <p:cNvPr id="25" name="TextBox 24"/>
          <p:cNvSpPr txBox="1"/>
          <p:nvPr/>
        </p:nvSpPr>
        <p:spPr>
          <a:xfrm>
            <a:off x="3219826" y="6170662"/>
            <a:ext cx="2780675" cy="369332"/>
          </a:xfrm>
          <a:prstGeom prst="rect">
            <a:avLst/>
          </a:prstGeom>
          <a:noFill/>
        </p:spPr>
        <p:txBody>
          <a:bodyPr wrap="square" rtlCol="0">
            <a:spAutoFit/>
          </a:bodyPr>
          <a:lstStyle/>
          <a:p>
            <a:pPr algn="ctr"/>
            <a:r>
              <a:rPr lang="en-US" dirty="0"/>
              <a:t>Private Cloud</a:t>
            </a:r>
          </a:p>
        </p:txBody>
      </p:sp>
      <p:sp>
        <p:nvSpPr>
          <p:cNvPr id="26" name="Freeform 28"/>
          <p:cNvSpPr>
            <a:spLocks/>
          </p:cNvSpPr>
          <p:nvPr/>
        </p:nvSpPr>
        <p:spPr bwMode="auto">
          <a:xfrm>
            <a:off x="7168115" y="2945310"/>
            <a:ext cx="1160996" cy="596567"/>
          </a:xfrm>
          <a:custGeom>
            <a:avLst/>
            <a:gdLst>
              <a:gd name="T0" fmla="*/ 1 w 2022"/>
              <a:gd name="T1" fmla="*/ 0 h 1285"/>
              <a:gd name="T2" fmla="*/ 1 w 2022"/>
              <a:gd name="T3" fmla="*/ 0 h 1285"/>
              <a:gd name="T4" fmla="*/ 1 w 2022"/>
              <a:gd name="T5" fmla="*/ 0 h 1285"/>
              <a:gd name="T6" fmla="*/ 1 w 2022"/>
              <a:gd name="T7" fmla="*/ 0 h 1285"/>
              <a:gd name="T8" fmla="*/ 1 w 2022"/>
              <a:gd name="T9" fmla="*/ 0 h 1285"/>
              <a:gd name="T10" fmla="*/ 1 w 2022"/>
              <a:gd name="T11" fmla="*/ 0 h 1285"/>
              <a:gd name="T12" fmla="*/ 1 w 2022"/>
              <a:gd name="T13" fmla="*/ 0 h 1285"/>
              <a:gd name="T14" fmla="*/ 1 w 2022"/>
              <a:gd name="T15" fmla="*/ 0 h 1285"/>
              <a:gd name="T16" fmla="*/ 1 w 2022"/>
              <a:gd name="T17" fmla="*/ 0 h 1285"/>
              <a:gd name="T18" fmla="*/ 1 w 2022"/>
              <a:gd name="T19" fmla="*/ 0 h 1285"/>
              <a:gd name="T20" fmla="*/ 1 w 2022"/>
              <a:gd name="T21" fmla="*/ 0 h 1285"/>
              <a:gd name="T22" fmla="*/ 1 w 2022"/>
              <a:gd name="T23" fmla="*/ 0 h 1285"/>
              <a:gd name="T24" fmla="*/ 1 w 2022"/>
              <a:gd name="T25" fmla="*/ 0 h 1285"/>
              <a:gd name="T26" fmla="*/ 1 w 2022"/>
              <a:gd name="T27" fmla="*/ 0 h 1285"/>
              <a:gd name="T28" fmla="*/ 1 w 2022"/>
              <a:gd name="T29" fmla="*/ 0 h 1285"/>
              <a:gd name="T30" fmla="*/ 1 w 2022"/>
              <a:gd name="T31" fmla="*/ 0 h 1285"/>
              <a:gd name="T32" fmla="*/ 0 w 2022"/>
              <a:gd name="T33" fmla="*/ 0 h 1285"/>
              <a:gd name="T34" fmla="*/ 1 w 2022"/>
              <a:gd name="T35" fmla="*/ 0 h 1285"/>
              <a:gd name="T36" fmla="*/ 1 w 2022"/>
              <a:gd name="T37" fmla="*/ 0 h 1285"/>
              <a:gd name="T38" fmla="*/ 1 w 2022"/>
              <a:gd name="T39" fmla="*/ 0 h 1285"/>
              <a:gd name="T40" fmla="*/ 1 w 2022"/>
              <a:gd name="T41" fmla="*/ 0 h 1285"/>
              <a:gd name="T42" fmla="*/ 1 w 2022"/>
              <a:gd name="T43" fmla="*/ 0 h 1285"/>
              <a:gd name="T44" fmla="*/ 1 w 2022"/>
              <a:gd name="T45" fmla="*/ 0 h 1285"/>
              <a:gd name="T46" fmla="*/ 1 w 2022"/>
              <a:gd name="T47" fmla="*/ 0 h 1285"/>
              <a:gd name="T48" fmla="*/ 1 w 2022"/>
              <a:gd name="T49" fmla="*/ 0 h 1285"/>
              <a:gd name="T50" fmla="*/ 1 w 2022"/>
              <a:gd name="T51" fmla="*/ 0 h 1285"/>
              <a:gd name="T52" fmla="*/ 1 w 2022"/>
              <a:gd name="T53" fmla="*/ 0 h 1285"/>
              <a:gd name="T54" fmla="*/ 1 w 2022"/>
              <a:gd name="T55" fmla="*/ 0 h 1285"/>
              <a:gd name="T56" fmla="*/ 1 w 2022"/>
              <a:gd name="T57" fmla="*/ 0 h 1285"/>
              <a:gd name="T58" fmla="*/ 1 w 2022"/>
              <a:gd name="T59" fmla="*/ 0 h 1285"/>
              <a:gd name="T60" fmla="*/ 1 w 2022"/>
              <a:gd name="T61" fmla="*/ 0 h 1285"/>
              <a:gd name="T62" fmla="*/ 1 w 2022"/>
              <a:gd name="T63" fmla="*/ 0 h 1285"/>
              <a:gd name="T64" fmla="*/ 1 w 2022"/>
              <a:gd name="T65" fmla="*/ 0 h 1285"/>
              <a:gd name="T66" fmla="*/ 1 w 2022"/>
              <a:gd name="T67" fmla="*/ 0 h 1285"/>
              <a:gd name="T68" fmla="*/ 1 w 2022"/>
              <a:gd name="T69" fmla="*/ 0 h 1285"/>
              <a:gd name="T70" fmla="*/ 1 w 2022"/>
              <a:gd name="T71" fmla="*/ 0 h 1285"/>
              <a:gd name="T72" fmla="*/ 1 w 2022"/>
              <a:gd name="T73" fmla="*/ 0 h 1285"/>
              <a:gd name="T74" fmla="*/ 1 w 2022"/>
              <a:gd name="T75" fmla="*/ 0 h 1285"/>
              <a:gd name="T76" fmla="*/ 1 w 2022"/>
              <a:gd name="T77" fmla="*/ 0 h 1285"/>
              <a:gd name="T78" fmla="*/ 1 w 2022"/>
              <a:gd name="T79" fmla="*/ 0 h 1285"/>
              <a:gd name="T80" fmla="*/ 1 w 2022"/>
              <a:gd name="T81" fmla="*/ 0 h 1285"/>
              <a:gd name="T82" fmla="*/ 1 w 2022"/>
              <a:gd name="T83" fmla="*/ 0 h 1285"/>
              <a:gd name="T84" fmla="*/ 1 w 2022"/>
              <a:gd name="T85" fmla="*/ 0 h 1285"/>
              <a:gd name="T86" fmla="*/ 1 w 2022"/>
              <a:gd name="T87" fmla="*/ 0 h 1285"/>
              <a:gd name="T88" fmla="*/ 1 w 2022"/>
              <a:gd name="T89" fmla="*/ 0 h 1285"/>
              <a:gd name="T90" fmla="*/ 1 w 2022"/>
              <a:gd name="T91" fmla="*/ 0 h 1285"/>
              <a:gd name="T92" fmla="*/ 1 w 2022"/>
              <a:gd name="T93" fmla="*/ 0 h 1285"/>
              <a:gd name="T94" fmla="*/ 1 w 2022"/>
              <a:gd name="T95" fmla="*/ 0 h 1285"/>
              <a:gd name="T96" fmla="*/ 1 w 2022"/>
              <a:gd name="T97" fmla="*/ 0 h 1285"/>
              <a:gd name="T98" fmla="*/ 1 w 2022"/>
              <a:gd name="T99" fmla="*/ 0 h 1285"/>
              <a:gd name="T100" fmla="*/ 1 w 2022"/>
              <a:gd name="T101" fmla="*/ 0 h 1285"/>
              <a:gd name="T102" fmla="*/ 1 w 2022"/>
              <a:gd name="T103" fmla="*/ 0 h 1285"/>
              <a:gd name="T104" fmla="*/ 1 w 2022"/>
              <a:gd name="T105" fmla="*/ 0 h 1285"/>
              <a:gd name="T106" fmla="*/ 1 w 2022"/>
              <a:gd name="T107" fmla="*/ 0 h 1285"/>
              <a:gd name="T108" fmla="*/ 1 w 2022"/>
              <a:gd name="T109" fmla="*/ 0 h 1285"/>
              <a:gd name="T110" fmla="*/ 1 w 2022"/>
              <a:gd name="T111" fmla="*/ 0 h 1285"/>
              <a:gd name="T112" fmla="*/ 1 w 2022"/>
              <a:gd name="T113" fmla="*/ 0 h 1285"/>
              <a:gd name="T114" fmla="*/ 1 w 2022"/>
              <a:gd name="T115" fmla="*/ 0 h 1285"/>
              <a:gd name="T116" fmla="*/ 1 w 2022"/>
              <a:gd name="T117" fmla="*/ 0 h 1285"/>
              <a:gd name="T118" fmla="*/ 1 w 2022"/>
              <a:gd name="T119" fmla="*/ 0 h 1285"/>
              <a:gd name="T120" fmla="*/ 1 w 2022"/>
              <a:gd name="T121" fmla="*/ 0 h 1285"/>
              <a:gd name="T122" fmla="*/ 1 w 2022"/>
              <a:gd name="T123" fmla="*/ 0 h 12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22"/>
              <a:gd name="T187" fmla="*/ 0 h 1285"/>
              <a:gd name="T188" fmla="*/ 2022 w 2022"/>
              <a:gd name="T189" fmla="*/ 1285 h 12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22" h="1285">
                <a:moveTo>
                  <a:pt x="1117" y="219"/>
                </a:moveTo>
                <a:lnTo>
                  <a:pt x="1104" y="186"/>
                </a:lnTo>
                <a:lnTo>
                  <a:pt x="1092" y="157"/>
                </a:lnTo>
                <a:lnTo>
                  <a:pt x="1074" y="127"/>
                </a:lnTo>
                <a:lnTo>
                  <a:pt x="1056" y="104"/>
                </a:lnTo>
                <a:lnTo>
                  <a:pt x="1034" y="78"/>
                </a:lnTo>
                <a:lnTo>
                  <a:pt x="1014" y="59"/>
                </a:lnTo>
                <a:lnTo>
                  <a:pt x="988" y="42"/>
                </a:lnTo>
                <a:lnTo>
                  <a:pt x="966" y="29"/>
                </a:lnTo>
                <a:lnTo>
                  <a:pt x="940" y="16"/>
                </a:lnTo>
                <a:lnTo>
                  <a:pt x="913" y="7"/>
                </a:lnTo>
                <a:lnTo>
                  <a:pt x="885" y="3"/>
                </a:lnTo>
                <a:lnTo>
                  <a:pt x="860" y="0"/>
                </a:lnTo>
                <a:lnTo>
                  <a:pt x="832" y="0"/>
                </a:lnTo>
                <a:lnTo>
                  <a:pt x="804" y="3"/>
                </a:lnTo>
                <a:lnTo>
                  <a:pt x="779" y="13"/>
                </a:lnTo>
                <a:lnTo>
                  <a:pt x="751" y="23"/>
                </a:lnTo>
                <a:lnTo>
                  <a:pt x="726" y="42"/>
                </a:lnTo>
                <a:lnTo>
                  <a:pt x="706" y="65"/>
                </a:lnTo>
                <a:lnTo>
                  <a:pt x="686" y="95"/>
                </a:lnTo>
                <a:lnTo>
                  <a:pt x="673" y="127"/>
                </a:lnTo>
                <a:lnTo>
                  <a:pt x="661" y="163"/>
                </a:lnTo>
                <a:lnTo>
                  <a:pt x="653" y="199"/>
                </a:lnTo>
                <a:lnTo>
                  <a:pt x="645" y="235"/>
                </a:lnTo>
                <a:lnTo>
                  <a:pt x="640" y="267"/>
                </a:lnTo>
                <a:lnTo>
                  <a:pt x="633" y="277"/>
                </a:lnTo>
                <a:lnTo>
                  <a:pt x="618" y="277"/>
                </a:lnTo>
                <a:lnTo>
                  <a:pt x="605" y="277"/>
                </a:lnTo>
                <a:lnTo>
                  <a:pt x="590" y="274"/>
                </a:lnTo>
                <a:lnTo>
                  <a:pt x="577" y="271"/>
                </a:lnTo>
                <a:lnTo>
                  <a:pt x="562" y="267"/>
                </a:lnTo>
                <a:lnTo>
                  <a:pt x="550" y="264"/>
                </a:lnTo>
                <a:lnTo>
                  <a:pt x="534" y="261"/>
                </a:lnTo>
                <a:lnTo>
                  <a:pt x="522" y="254"/>
                </a:lnTo>
                <a:lnTo>
                  <a:pt x="507" y="254"/>
                </a:lnTo>
                <a:lnTo>
                  <a:pt x="494" y="251"/>
                </a:lnTo>
                <a:lnTo>
                  <a:pt x="479" y="251"/>
                </a:lnTo>
                <a:lnTo>
                  <a:pt x="466" y="254"/>
                </a:lnTo>
                <a:lnTo>
                  <a:pt x="451" y="254"/>
                </a:lnTo>
                <a:lnTo>
                  <a:pt x="439" y="258"/>
                </a:lnTo>
                <a:lnTo>
                  <a:pt x="424" y="264"/>
                </a:lnTo>
                <a:lnTo>
                  <a:pt x="411" y="274"/>
                </a:lnTo>
                <a:lnTo>
                  <a:pt x="398" y="284"/>
                </a:lnTo>
                <a:lnTo>
                  <a:pt x="391" y="297"/>
                </a:lnTo>
                <a:lnTo>
                  <a:pt x="383" y="313"/>
                </a:lnTo>
                <a:lnTo>
                  <a:pt x="378" y="329"/>
                </a:lnTo>
                <a:lnTo>
                  <a:pt x="373" y="349"/>
                </a:lnTo>
                <a:lnTo>
                  <a:pt x="371" y="365"/>
                </a:lnTo>
                <a:lnTo>
                  <a:pt x="371" y="385"/>
                </a:lnTo>
                <a:lnTo>
                  <a:pt x="371" y="401"/>
                </a:lnTo>
                <a:lnTo>
                  <a:pt x="358" y="401"/>
                </a:lnTo>
                <a:lnTo>
                  <a:pt x="343" y="401"/>
                </a:lnTo>
                <a:lnTo>
                  <a:pt x="330" y="401"/>
                </a:lnTo>
                <a:lnTo>
                  <a:pt x="315" y="401"/>
                </a:lnTo>
                <a:lnTo>
                  <a:pt x="300" y="401"/>
                </a:lnTo>
                <a:lnTo>
                  <a:pt x="285" y="404"/>
                </a:lnTo>
                <a:lnTo>
                  <a:pt x="270" y="408"/>
                </a:lnTo>
                <a:lnTo>
                  <a:pt x="257" y="411"/>
                </a:lnTo>
                <a:lnTo>
                  <a:pt x="242" y="414"/>
                </a:lnTo>
                <a:lnTo>
                  <a:pt x="227" y="421"/>
                </a:lnTo>
                <a:lnTo>
                  <a:pt x="214" y="427"/>
                </a:lnTo>
                <a:lnTo>
                  <a:pt x="202" y="434"/>
                </a:lnTo>
                <a:lnTo>
                  <a:pt x="189" y="440"/>
                </a:lnTo>
                <a:lnTo>
                  <a:pt x="176" y="450"/>
                </a:lnTo>
                <a:lnTo>
                  <a:pt x="166" y="463"/>
                </a:lnTo>
                <a:lnTo>
                  <a:pt x="159" y="476"/>
                </a:lnTo>
                <a:lnTo>
                  <a:pt x="151" y="492"/>
                </a:lnTo>
                <a:lnTo>
                  <a:pt x="146" y="509"/>
                </a:lnTo>
                <a:lnTo>
                  <a:pt x="146" y="522"/>
                </a:lnTo>
                <a:lnTo>
                  <a:pt x="146" y="538"/>
                </a:lnTo>
                <a:lnTo>
                  <a:pt x="146" y="554"/>
                </a:lnTo>
                <a:lnTo>
                  <a:pt x="149" y="571"/>
                </a:lnTo>
                <a:lnTo>
                  <a:pt x="151" y="587"/>
                </a:lnTo>
                <a:lnTo>
                  <a:pt x="151" y="603"/>
                </a:lnTo>
                <a:lnTo>
                  <a:pt x="129" y="607"/>
                </a:lnTo>
                <a:lnTo>
                  <a:pt x="106" y="616"/>
                </a:lnTo>
                <a:lnTo>
                  <a:pt x="86" y="629"/>
                </a:lnTo>
                <a:lnTo>
                  <a:pt x="66" y="646"/>
                </a:lnTo>
                <a:lnTo>
                  <a:pt x="48" y="669"/>
                </a:lnTo>
                <a:lnTo>
                  <a:pt x="33" y="695"/>
                </a:lnTo>
                <a:lnTo>
                  <a:pt x="20" y="721"/>
                </a:lnTo>
                <a:lnTo>
                  <a:pt x="10" y="747"/>
                </a:lnTo>
                <a:lnTo>
                  <a:pt x="3" y="776"/>
                </a:lnTo>
                <a:lnTo>
                  <a:pt x="0" y="806"/>
                </a:lnTo>
                <a:lnTo>
                  <a:pt x="0" y="835"/>
                </a:lnTo>
                <a:lnTo>
                  <a:pt x="3" y="864"/>
                </a:lnTo>
                <a:lnTo>
                  <a:pt x="13" y="890"/>
                </a:lnTo>
                <a:lnTo>
                  <a:pt x="25" y="916"/>
                </a:lnTo>
                <a:lnTo>
                  <a:pt x="40" y="936"/>
                </a:lnTo>
                <a:lnTo>
                  <a:pt x="63" y="952"/>
                </a:lnTo>
                <a:lnTo>
                  <a:pt x="76" y="959"/>
                </a:lnTo>
                <a:lnTo>
                  <a:pt x="88" y="962"/>
                </a:lnTo>
                <a:lnTo>
                  <a:pt x="103" y="965"/>
                </a:lnTo>
                <a:lnTo>
                  <a:pt x="118" y="969"/>
                </a:lnTo>
                <a:lnTo>
                  <a:pt x="131" y="969"/>
                </a:lnTo>
                <a:lnTo>
                  <a:pt x="146" y="969"/>
                </a:lnTo>
                <a:lnTo>
                  <a:pt x="159" y="965"/>
                </a:lnTo>
                <a:lnTo>
                  <a:pt x="169" y="962"/>
                </a:lnTo>
                <a:lnTo>
                  <a:pt x="171" y="1014"/>
                </a:lnTo>
                <a:lnTo>
                  <a:pt x="179" y="1057"/>
                </a:lnTo>
                <a:lnTo>
                  <a:pt x="189" y="1093"/>
                </a:lnTo>
                <a:lnTo>
                  <a:pt x="202" y="1119"/>
                </a:lnTo>
                <a:lnTo>
                  <a:pt x="219" y="1145"/>
                </a:lnTo>
                <a:lnTo>
                  <a:pt x="237" y="1158"/>
                </a:lnTo>
                <a:lnTo>
                  <a:pt x="257" y="1171"/>
                </a:lnTo>
                <a:lnTo>
                  <a:pt x="280" y="1177"/>
                </a:lnTo>
                <a:lnTo>
                  <a:pt x="300" y="1181"/>
                </a:lnTo>
                <a:lnTo>
                  <a:pt x="323" y="1177"/>
                </a:lnTo>
                <a:lnTo>
                  <a:pt x="345" y="1177"/>
                </a:lnTo>
                <a:lnTo>
                  <a:pt x="363" y="1171"/>
                </a:lnTo>
                <a:lnTo>
                  <a:pt x="383" y="1164"/>
                </a:lnTo>
                <a:lnTo>
                  <a:pt x="398" y="1155"/>
                </a:lnTo>
                <a:lnTo>
                  <a:pt x="411" y="1145"/>
                </a:lnTo>
                <a:lnTo>
                  <a:pt x="421" y="1138"/>
                </a:lnTo>
                <a:lnTo>
                  <a:pt x="444" y="1164"/>
                </a:lnTo>
                <a:lnTo>
                  <a:pt x="466" y="1187"/>
                </a:lnTo>
                <a:lnTo>
                  <a:pt x="492" y="1210"/>
                </a:lnTo>
                <a:lnTo>
                  <a:pt x="517" y="1226"/>
                </a:lnTo>
                <a:lnTo>
                  <a:pt x="542" y="1239"/>
                </a:lnTo>
                <a:lnTo>
                  <a:pt x="567" y="1252"/>
                </a:lnTo>
                <a:lnTo>
                  <a:pt x="595" y="1259"/>
                </a:lnTo>
                <a:lnTo>
                  <a:pt x="623" y="1265"/>
                </a:lnTo>
                <a:lnTo>
                  <a:pt x="648" y="1265"/>
                </a:lnTo>
                <a:lnTo>
                  <a:pt x="676" y="1262"/>
                </a:lnTo>
                <a:lnTo>
                  <a:pt x="701" y="1256"/>
                </a:lnTo>
                <a:lnTo>
                  <a:pt x="729" y="1243"/>
                </a:lnTo>
                <a:lnTo>
                  <a:pt x="754" y="1230"/>
                </a:lnTo>
                <a:lnTo>
                  <a:pt x="779" y="1210"/>
                </a:lnTo>
                <a:lnTo>
                  <a:pt x="802" y="1187"/>
                </a:lnTo>
                <a:lnTo>
                  <a:pt x="824" y="1161"/>
                </a:lnTo>
                <a:lnTo>
                  <a:pt x="829" y="1164"/>
                </a:lnTo>
                <a:lnTo>
                  <a:pt x="835" y="1168"/>
                </a:lnTo>
                <a:lnTo>
                  <a:pt x="837" y="1174"/>
                </a:lnTo>
                <a:lnTo>
                  <a:pt x="842" y="1177"/>
                </a:lnTo>
                <a:lnTo>
                  <a:pt x="845" y="1184"/>
                </a:lnTo>
                <a:lnTo>
                  <a:pt x="847" y="1190"/>
                </a:lnTo>
                <a:lnTo>
                  <a:pt x="852" y="1194"/>
                </a:lnTo>
                <a:lnTo>
                  <a:pt x="855" y="1197"/>
                </a:lnTo>
                <a:lnTo>
                  <a:pt x="862" y="1207"/>
                </a:lnTo>
                <a:lnTo>
                  <a:pt x="870" y="1217"/>
                </a:lnTo>
                <a:lnTo>
                  <a:pt x="877" y="1223"/>
                </a:lnTo>
                <a:lnTo>
                  <a:pt x="887" y="1230"/>
                </a:lnTo>
                <a:lnTo>
                  <a:pt x="898" y="1239"/>
                </a:lnTo>
                <a:lnTo>
                  <a:pt x="908" y="1246"/>
                </a:lnTo>
                <a:lnTo>
                  <a:pt x="918" y="1252"/>
                </a:lnTo>
                <a:lnTo>
                  <a:pt x="930" y="1256"/>
                </a:lnTo>
                <a:lnTo>
                  <a:pt x="940" y="1262"/>
                </a:lnTo>
                <a:lnTo>
                  <a:pt x="950" y="1265"/>
                </a:lnTo>
                <a:lnTo>
                  <a:pt x="963" y="1272"/>
                </a:lnTo>
                <a:lnTo>
                  <a:pt x="973" y="1275"/>
                </a:lnTo>
                <a:lnTo>
                  <a:pt x="983" y="1278"/>
                </a:lnTo>
                <a:lnTo>
                  <a:pt x="996" y="1278"/>
                </a:lnTo>
                <a:lnTo>
                  <a:pt x="1006" y="1282"/>
                </a:lnTo>
                <a:lnTo>
                  <a:pt x="1014" y="1282"/>
                </a:lnTo>
                <a:lnTo>
                  <a:pt x="1036" y="1285"/>
                </a:lnTo>
                <a:lnTo>
                  <a:pt x="1056" y="1285"/>
                </a:lnTo>
                <a:lnTo>
                  <a:pt x="1077" y="1285"/>
                </a:lnTo>
                <a:lnTo>
                  <a:pt x="1094" y="1278"/>
                </a:lnTo>
                <a:lnTo>
                  <a:pt x="1112" y="1275"/>
                </a:lnTo>
                <a:lnTo>
                  <a:pt x="1129" y="1269"/>
                </a:lnTo>
                <a:lnTo>
                  <a:pt x="1145" y="1262"/>
                </a:lnTo>
                <a:lnTo>
                  <a:pt x="1162" y="1252"/>
                </a:lnTo>
                <a:lnTo>
                  <a:pt x="1175" y="1239"/>
                </a:lnTo>
                <a:lnTo>
                  <a:pt x="1190" y="1226"/>
                </a:lnTo>
                <a:lnTo>
                  <a:pt x="1205" y="1217"/>
                </a:lnTo>
                <a:lnTo>
                  <a:pt x="1218" y="1200"/>
                </a:lnTo>
                <a:lnTo>
                  <a:pt x="1233" y="1184"/>
                </a:lnTo>
                <a:lnTo>
                  <a:pt x="1245" y="1164"/>
                </a:lnTo>
                <a:lnTo>
                  <a:pt x="1258" y="1148"/>
                </a:lnTo>
                <a:lnTo>
                  <a:pt x="1271" y="1128"/>
                </a:lnTo>
                <a:lnTo>
                  <a:pt x="1273" y="1122"/>
                </a:lnTo>
                <a:lnTo>
                  <a:pt x="1288" y="1135"/>
                </a:lnTo>
                <a:lnTo>
                  <a:pt x="1301" y="1145"/>
                </a:lnTo>
                <a:lnTo>
                  <a:pt x="1316" y="1155"/>
                </a:lnTo>
                <a:lnTo>
                  <a:pt x="1334" y="1164"/>
                </a:lnTo>
                <a:lnTo>
                  <a:pt x="1349" y="1174"/>
                </a:lnTo>
                <a:lnTo>
                  <a:pt x="1366" y="1184"/>
                </a:lnTo>
                <a:lnTo>
                  <a:pt x="1384" y="1190"/>
                </a:lnTo>
                <a:lnTo>
                  <a:pt x="1402" y="1197"/>
                </a:lnTo>
                <a:lnTo>
                  <a:pt x="1419" y="1203"/>
                </a:lnTo>
                <a:lnTo>
                  <a:pt x="1437" y="1207"/>
                </a:lnTo>
                <a:lnTo>
                  <a:pt x="1457" y="1213"/>
                </a:lnTo>
                <a:lnTo>
                  <a:pt x="1475" y="1217"/>
                </a:lnTo>
                <a:lnTo>
                  <a:pt x="1495" y="1217"/>
                </a:lnTo>
                <a:lnTo>
                  <a:pt x="1513" y="1220"/>
                </a:lnTo>
                <a:lnTo>
                  <a:pt x="1533" y="1220"/>
                </a:lnTo>
                <a:lnTo>
                  <a:pt x="1551" y="1217"/>
                </a:lnTo>
                <a:lnTo>
                  <a:pt x="1568" y="1217"/>
                </a:lnTo>
                <a:lnTo>
                  <a:pt x="1586" y="1213"/>
                </a:lnTo>
                <a:lnTo>
                  <a:pt x="1603" y="1207"/>
                </a:lnTo>
                <a:lnTo>
                  <a:pt x="1621" y="1200"/>
                </a:lnTo>
                <a:lnTo>
                  <a:pt x="1639" y="1194"/>
                </a:lnTo>
                <a:lnTo>
                  <a:pt x="1654" y="1187"/>
                </a:lnTo>
                <a:lnTo>
                  <a:pt x="1669" y="1177"/>
                </a:lnTo>
                <a:lnTo>
                  <a:pt x="1684" y="1164"/>
                </a:lnTo>
                <a:lnTo>
                  <a:pt x="1699" y="1151"/>
                </a:lnTo>
                <a:lnTo>
                  <a:pt x="1714" y="1138"/>
                </a:lnTo>
                <a:lnTo>
                  <a:pt x="1727" y="1122"/>
                </a:lnTo>
                <a:lnTo>
                  <a:pt x="1737" y="1106"/>
                </a:lnTo>
                <a:lnTo>
                  <a:pt x="1750" y="1086"/>
                </a:lnTo>
                <a:lnTo>
                  <a:pt x="1760" y="1066"/>
                </a:lnTo>
                <a:lnTo>
                  <a:pt x="1767" y="1044"/>
                </a:lnTo>
                <a:lnTo>
                  <a:pt x="1775" y="1018"/>
                </a:lnTo>
                <a:lnTo>
                  <a:pt x="1780" y="1005"/>
                </a:lnTo>
                <a:lnTo>
                  <a:pt x="1782" y="991"/>
                </a:lnTo>
                <a:lnTo>
                  <a:pt x="1785" y="975"/>
                </a:lnTo>
                <a:lnTo>
                  <a:pt x="1788" y="959"/>
                </a:lnTo>
                <a:lnTo>
                  <a:pt x="1798" y="956"/>
                </a:lnTo>
                <a:lnTo>
                  <a:pt x="1810" y="956"/>
                </a:lnTo>
                <a:lnTo>
                  <a:pt x="1820" y="952"/>
                </a:lnTo>
                <a:lnTo>
                  <a:pt x="1830" y="949"/>
                </a:lnTo>
                <a:lnTo>
                  <a:pt x="1843" y="946"/>
                </a:lnTo>
                <a:lnTo>
                  <a:pt x="1853" y="939"/>
                </a:lnTo>
                <a:lnTo>
                  <a:pt x="1863" y="936"/>
                </a:lnTo>
                <a:lnTo>
                  <a:pt x="1876" y="926"/>
                </a:lnTo>
                <a:lnTo>
                  <a:pt x="1886" y="920"/>
                </a:lnTo>
                <a:lnTo>
                  <a:pt x="1896" y="913"/>
                </a:lnTo>
                <a:lnTo>
                  <a:pt x="1906" y="903"/>
                </a:lnTo>
                <a:lnTo>
                  <a:pt x="1914" y="897"/>
                </a:lnTo>
                <a:lnTo>
                  <a:pt x="1924" y="887"/>
                </a:lnTo>
                <a:lnTo>
                  <a:pt x="1931" y="877"/>
                </a:lnTo>
                <a:lnTo>
                  <a:pt x="1939" y="868"/>
                </a:lnTo>
                <a:lnTo>
                  <a:pt x="1946" y="858"/>
                </a:lnTo>
                <a:lnTo>
                  <a:pt x="1961" y="838"/>
                </a:lnTo>
                <a:lnTo>
                  <a:pt x="1974" y="815"/>
                </a:lnTo>
                <a:lnTo>
                  <a:pt x="1987" y="789"/>
                </a:lnTo>
                <a:lnTo>
                  <a:pt x="1997" y="760"/>
                </a:lnTo>
                <a:lnTo>
                  <a:pt x="2007" y="734"/>
                </a:lnTo>
                <a:lnTo>
                  <a:pt x="2014" y="704"/>
                </a:lnTo>
                <a:lnTo>
                  <a:pt x="2019" y="675"/>
                </a:lnTo>
                <a:lnTo>
                  <a:pt x="2022" y="649"/>
                </a:lnTo>
                <a:lnTo>
                  <a:pt x="2022" y="623"/>
                </a:lnTo>
                <a:lnTo>
                  <a:pt x="2019" y="597"/>
                </a:lnTo>
                <a:lnTo>
                  <a:pt x="2012" y="571"/>
                </a:lnTo>
                <a:lnTo>
                  <a:pt x="2002" y="551"/>
                </a:lnTo>
                <a:lnTo>
                  <a:pt x="1987" y="532"/>
                </a:lnTo>
                <a:lnTo>
                  <a:pt x="1969" y="515"/>
                </a:lnTo>
                <a:lnTo>
                  <a:pt x="1946" y="502"/>
                </a:lnTo>
                <a:lnTo>
                  <a:pt x="1919" y="496"/>
                </a:lnTo>
                <a:lnTo>
                  <a:pt x="1914" y="496"/>
                </a:lnTo>
                <a:lnTo>
                  <a:pt x="1909" y="496"/>
                </a:lnTo>
                <a:lnTo>
                  <a:pt x="1904" y="492"/>
                </a:lnTo>
                <a:lnTo>
                  <a:pt x="1898" y="492"/>
                </a:lnTo>
                <a:lnTo>
                  <a:pt x="1893" y="492"/>
                </a:lnTo>
                <a:lnTo>
                  <a:pt x="1888" y="492"/>
                </a:lnTo>
                <a:lnTo>
                  <a:pt x="1883" y="489"/>
                </a:lnTo>
                <a:lnTo>
                  <a:pt x="1878" y="489"/>
                </a:lnTo>
                <a:lnTo>
                  <a:pt x="1891" y="460"/>
                </a:lnTo>
                <a:lnTo>
                  <a:pt x="1901" y="424"/>
                </a:lnTo>
                <a:lnTo>
                  <a:pt x="1909" y="391"/>
                </a:lnTo>
                <a:lnTo>
                  <a:pt x="1914" y="355"/>
                </a:lnTo>
                <a:lnTo>
                  <a:pt x="1914" y="320"/>
                </a:lnTo>
                <a:lnTo>
                  <a:pt x="1909" y="287"/>
                </a:lnTo>
                <a:lnTo>
                  <a:pt x="1898" y="251"/>
                </a:lnTo>
                <a:lnTo>
                  <a:pt x="1878" y="219"/>
                </a:lnTo>
                <a:lnTo>
                  <a:pt x="1858" y="192"/>
                </a:lnTo>
                <a:lnTo>
                  <a:pt x="1838" y="173"/>
                </a:lnTo>
                <a:lnTo>
                  <a:pt x="1818" y="157"/>
                </a:lnTo>
                <a:lnTo>
                  <a:pt x="1795" y="140"/>
                </a:lnTo>
                <a:lnTo>
                  <a:pt x="1775" y="130"/>
                </a:lnTo>
                <a:lnTo>
                  <a:pt x="1752" y="127"/>
                </a:lnTo>
                <a:lnTo>
                  <a:pt x="1730" y="124"/>
                </a:lnTo>
                <a:lnTo>
                  <a:pt x="1707" y="124"/>
                </a:lnTo>
                <a:lnTo>
                  <a:pt x="1687" y="130"/>
                </a:lnTo>
                <a:lnTo>
                  <a:pt x="1664" y="137"/>
                </a:lnTo>
                <a:lnTo>
                  <a:pt x="1644" y="147"/>
                </a:lnTo>
                <a:lnTo>
                  <a:pt x="1621" y="160"/>
                </a:lnTo>
                <a:lnTo>
                  <a:pt x="1601" y="176"/>
                </a:lnTo>
                <a:lnTo>
                  <a:pt x="1583" y="196"/>
                </a:lnTo>
                <a:lnTo>
                  <a:pt x="1563" y="219"/>
                </a:lnTo>
                <a:lnTo>
                  <a:pt x="1545" y="241"/>
                </a:lnTo>
                <a:lnTo>
                  <a:pt x="1543" y="245"/>
                </a:lnTo>
                <a:lnTo>
                  <a:pt x="1530" y="228"/>
                </a:lnTo>
                <a:lnTo>
                  <a:pt x="1520" y="215"/>
                </a:lnTo>
                <a:lnTo>
                  <a:pt x="1508" y="202"/>
                </a:lnTo>
                <a:lnTo>
                  <a:pt x="1495" y="186"/>
                </a:lnTo>
                <a:lnTo>
                  <a:pt x="1482" y="173"/>
                </a:lnTo>
                <a:lnTo>
                  <a:pt x="1470" y="160"/>
                </a:lnTo>
                <a:lnTo>
                  <a:pt x="1457" y="150"/>
                </a:lnTo>
                <a:lnTo>
                  <a:pt x="1445" y="137"/>
                </a:lnTo>
                <a:lnTo>
                  <a:pt x="1430" y="130"/>
                </a:lnTo>
                <a:lnTo>
                  <a:pt x="1414" y="121"/>
                </a:lnTo>
                <a:lnTo>
                  <a:pt x="1402" y="114"/>
                </a:lnTo>
                <a:lnTo>
                  <a:pt x="1384" y="111"/>
                </a:lnTo>
                <a:lnTo>
                  <a:pt x="1369" y="108"/>
                </a:lnTo>
                <a:lnTo>
                  <a:pt x="1351" y="108"/>
                </a:lnTo>
                <a:lnTo>
                  <a:pt x="1336" y="108"/>
                </a:lnTo>
                <a:lnTo>
                  <a:pt x="1316" y="114"/>
                </a:lnTo>
                <a:lnTo>
                  <a:pt x="1309" y="117"/>
                </a:lnTo>
                <a:lnTo>
                  <a:pt x="1298" y="124"/>
                </a:lnTo>
                <a:lnTo>
                  <a:pt x="1288" y="134"/>
                </a:lnTo>
                <a:lnTo>
                  <a:pt x="1278" y="144"/>
                </a:lnTo>
                <a:lnTo>
                  <a:pt x="1271" y="157"/>
                </a:lnTo>
                <a:lnTo>
                  <a:pt x="1263" y="170"/>
                </a:lnTo>
                <a:lnTo>
                  <a:pt x="1256" y="179"/>
                </a:lnTo>
                <a:lnTo>
                  <a:pt x="1248" y="189"/>
                </a:lnTo>
                <a:lnTo>
                  <a:pt x="1240" y="179"/>
                </a:lnTo>
                <a:lnTo>
                  <a:pt x="1233" y="173"/>
                </a:lnTo>
                <a:lnTo>
                  <a:pt x="1225" y="166"/>
                </a:lnTo>
                <a:lnTo>
                  <a:pt x="1215" y="163"/>
                </a:lnTo>
                <a:lnTo>
                  <a:pt x="1205" y="160"/>
                </a:lnTo>
                <a:lnTo>
                  <a:pt x="1198" y="157"/>
                </a:lnTo>
                <a:lnTo>
                  <a:pt x="1187" y="157"/>
                </a:lnTo>
                <a:lnTo>
                  <a:pt x="1177" y="157"/>
                </a:lnTo>
                <a:lnTo>
                  <a:pt x="1170" y="160"/>
                </a:lnTo>
                <a:lnTo>
                  <a:pt x="1160" y="163"/>
                </a:lnTo>
                <a:lnTo>
                  <a:pt x="1152" y="166"/>
                </a:lnTo>
                <a:lnTo>
                  <a:pt x="1142" y="173"/>
                </a:lnTo>
                <a:lnTo>
                  <a:pt x="1135" y="183"/>
                </a:lnTo>
                <a:lnTo>
                  <a:pt x="1127" y="192"/>
                </a:lnTo>
                <a:lnTo>
                  <a:pt x="1122" y="205"/>
                </a:lnTo>
                <a:lnTo>
                  <a:pt x="1117" y="219"/>
                </a:lnTo>
                <a:close/>
              </a:path>
            </a:pathLst>
          </a:custGeom>
          <a:solidFill>
            <a:srgbClr val="B9D0DC"/>
          </a:solidFill>
          <a:ln w="9525">
            <a:solidFill>
              <a:schemeClr val="bg1"/>
            </a:solidFill>
            <a:round/>
            <a:headEnd/>
            <a:tailEnd/>
          </a:ln>
          <a:effectLst/>
        </p:spPr>
        <p:txBody>
          <a:bodyPr/>
          <a:lstStyle/>
          <a:p>
            <a:pPr algn="ctr" eaLnBrk="0" hangingPunct="0">
              <a:lnSpc>
                <a:spcPct val="90000"/>
              </a:lnSpc>
              <a:spcBef>
                <a:spcPct val="30000"/>
              </a:spcBef>
              <a:spcAft>
                <a:spcPct val="10000"/>
              </a:spcAft>
            </a:pPr>
            <a:endParaRPr lang="en-US" sz="900" dirty="0">
              <a:latin typeface="+mn-lt"/>
            </a:endParaRPr>
          </a:p>
        </p:txBody>
      </p:sp>
      <p:cxnSp>
        <p:nvCxnSpPr>
          <p:cNvPr id="27" name="Straight Connector 26"/>
          <p:cNvCxnSpPr/>
          <p:nvPr/>
        </p:nvCxnSpPr>
        <p:spPr bwMode="auto">
          <a:xfrm flipV="1">
            <a:off x="4894164" y="3295408"/>
            <a:ext cx="2555823" cy="157397"/>
          </a:xfrm>
          <a:prstGeom prst="line">
            <a:avLst/>
          </a:prstGeom>
          <a:solidFill>
            <a:srgbClr val="00529B"/>
          </a:solidFill>
          <a:ln w="19050" cap="flat" cmpd="sng" algn="ctr">
            <a:solidFill>
              <a:schemeClr val="tx1"/>
            </a:solidFill>
            <a:prstDash val="solid"/>
            <a:round/>
            <a:headEnd type="none" w="med" len="med"/>
            <a:tailEnd type="none" w="med" len="med"/>
          </a:ln>
          <a:effectLst/>
        </p:spPr>
      </p:cxnSp>
      <p:sp>
        <p:nvSpPr>
          <p:cNvPr id="28" name="Freeform 28"/>
          <p:cNvSpPr>
            <a:spLocks/>
          </p:cNvSpPr>
          <p:nvPr/>
        </p:nvSpPr>
        <p:spPr bwMode="auto">
          <a:xfrm>
            <a:off x="4213621" y="1408344"/>
            <a:ext cx="1160996" cy="596567"/>
          </a:xfrm>
          <a:custGeom>
            <a:avLst/>
            <a:gdLst>
              <a:gd name="T0" fmla="*/ 1 w 2022"/>
              <a:gd name="T1" fmla="*/ 0 h 1285"/>
              <a:gd name="T2" fmla="*/ 1 w 2022"/>
              <a:gd name="T3" fmla="*/ 0 h 1285"/>
              <a:gd name="T4" fmla="*/ 1 w 2022"/>
              <a:gd name="T5" fmla="*/ 0 h 1285"/>
              <a:gd name="T6" fmla="*/ 1 w 2022"/>
              <a:gd name="T7" fmla="*/ 0 h 1285"/>
              <a:gd name="T8" fmla="*/ 1 w 2022"/>
              <a:gd name="T9" fmla="*/ 0 h 1285"/>
              <a:gd name="T10" fmla="*/ 1 w 2022"/>
              <a:gd name="T11" fmla="*/ 0 h 1285"/>
              <a:gd name="T12" fmla="*/ 1 w 2022"/>
              <a:gd name="T13" fmla="*/ 0 h 1285"/>
              <a:gd name="T14" fmla="*/ 1 w 2022"/>
              <a:gd name="T15" fmla="*/ 0 h 1285"/>
              <a:gd name="T16" fmla="*/ 1 w 2022"/>
              <a:gd name="T17" fmla="*/ 0 h 1285"/>
              <a:gd name="T18" fmla="*/ 1 w 2022"/>
              <a:gd name="T19" fmla="*/ 0 h 1285"/>
              <a:gd name="T20" fmla="*/ 1 w 2022"/>
              <a:gd name="T21" fmla="*/ 0 h 1285"/>
              <a:gd name="T22" fmla="*/ 1 w 2022"/>
              <a:gd name="T23" fmla="*/ 0 h 1285"/>
              <a:gd name="T24" fmla="*/ 1 w 2022"/>
              <a:gd name="T25" fmla="*/ 0 h 1285"/>
              <a:gd name="T26" fmla="*/ 1 w 2022"/>
              <a:gd name="T27" fmla="*/ 0 h 1285"/>
              <a:gd name="T28" fmla="*/ 1 w 2022"/>
              <a:gd name="T29" fmla="*/ 0 h 1285"/>
              <a:gd name="T30" fmla="*/ 1 w 2022"/>
              <a:gd name="T31" fmla="*/ 0 h 1285"/>
              <a:gd name="T32" fmla="*/ 0 w 2022"/>
              <a:gd name="T33" fmla="*/ 0 h 1285"/>
              <a:gd name="T34" fmla="*/ 1 w 2022"/>
              <a:gd name="T35" fmla="*/ 0 h 1285"/>
              <a:gd name="T36" fmla="*/ 1 w 2022"/>
              <a:gd name="T37" fmla="*/ 0 h 1285"/>
              <a:gd name="T38" fmla="*/ 1 w 2022"/>
              <a:gd name="T39" fmla="*/ 0 h 1285"/>
              <a:gd name="T40" fmla="*/ 1 w 2022"/>
              <a:gd name="T41" fmla="*/ 0 h 1285"/>
              <a:gd name="T42" fmla="*/ 1 w 2022"/>
              <a:gd name="T43" fmla="*/ 0 h 1285"/>
              <a:gd name="T44" fmla="*/ 1 w 2022"/>
              <a:gd name="T45" fmla="*/ 0 h 1285"/>
              <a:gd name="T46" fmla="*/ 1 w 2022"/>
              <a:gd name="T47" fmla="*/ 0 h 1285"/>
              <a:gd name="T48" fmla="*/ 1 w 2022"/>
              <a:gd name="T49" fmla="*/ 0 h 1285"/>
              <a:gd name="T50" fmla="*/ 1 w 2022"/>
              <a:gd name="T51" fmla="*/ 0 h 1285"/>
              <a:gd name="T52" fmla="*/ 1 w 2022"/>
              <a:gd name="T53" fmla="*/ 0 h 1285"/>
              <a:gd name="T54" fmla="*/ 1 w 2022"/>
              <a:gd name="T55" fmla="*/ 0 h 1285"/>
              <a:gd name="T56" fmla="*/ 1 w 2022"/>
              <a:gd name="T57" fmla="*/ 0 h 1285"/>
              <a:gd name="T58" fmla="*/ 1 w 2022"/>
              <a:gd name="T59" fmla="*/ 0 h 1285"/>
              <a:gd name="T60" fmla="*/ 1 w 2022"/>
              <a:gd name="T61" fmla="*/ 0 h 1285"/>
              <a:gd name="T62" fmla="*/ 1 w 2022"/>
              <a:gd name="T63" fmla="*/ 0 h 1285"/>
              <a:gd name="T64" fmla="*/ 1 w 2022"/>
              <a:gd name="T65" fmla="*/ 0 h 1285"/>
              <a:gd name="T66" fmla="*/ 1 w 2022"/>
              <a:gd name="T67" fmla="*/ 0 h 1285"/>
              <a:gd name="T68" fmla="*/ 1 w 2022"/>
              <a:gd name="T69" fmla="*/ 0 h 1285"/>
              <a:gd name="T70" fmla="*/ 1 w 2022"/>
              <a:gd name="T71" fmla="*/ 0 h 1285"/>
              <a:gd name="T72" fmla="*/ 1 w 2022"/>
              <a:gd name="T73" fmla="*/ 0 h 1285"/>
              <a:gd name="T74" fmla="*/ 1 w 2022"/>
              <a:gd name="T75" fmla="*/ 0 h 1285"/>
              <a:gd name="T76" fmla="*/ 1 w 2022"/>
              <a:gd name="T77" fmla="*/ 0 h 1285"/>
              <a:gd name="T78" fmla="*/ 1 w 2022"/>
              <a:gd name="T79" fmla="*/ 0 h 1285"/>
              <a:gd name="T80" fmla="*/ 1 w 2022"/>
              <a:gd name="T81" fmla="*/ 0 h 1285"/>
              <a:gd name="T82" fmla="*/ 1 w 2022"/>
              <a:gd name="T83" fmla="*/ 0 h 1285"/>
              <a:gd name="T84" fmla="*/ 1 w 2022"/>
              <a:gd name="T85" fmla="*/ 0 h 1285"/>
              <a:gd name="T86" fmla="*/ 1 w 2022"/>
              <a:gd name="T87" fmla="*/ 0 h 1285"/>
              <a:gd name="T88" fmla="*/ 1 w 2022"/>
              <a:gd name="T89" fmla="*/ 0 h 1285"/>
              <a:gd name="T90" fmla="*/ 1 w 2022"/>
              <a:gd name="T91" fmla="*/ 0 h 1285"/>
              <a:gd name="T92" fmla="*/ 1 w 2022"/>
              <a:gd name="T93" fmla="*/ 0 h 1285"/>
              <a:gd name="T94" fmla="*/ 1 w 2022"/>
              <a:gd name="T95" fmla="*/ 0 h 1285"/>
              <a:gd name="T96" fmla="*/ 1 w 2022"/>
              <a:gd name="T97" fmla="*/ 0 h 1285"/>
              <a:gd name="T98" fmla="*/ 1 w 2022"/>
              <a:gd name="T99" fmla="*/ 0 h 1285"/>
              <a:gd name="T100" fmla="*/ 1 w 2022"/>
              <a:gd name="T101" fmla="*/ 0 h 1285"/>
              <a:gd name="T102" fmla="*/ 1 w 2022"/>
              <a:gd name="T103" fmla="*/ 0 h 1285"/>
              <a:gd name="T104" fmla="*/ 1 w 2022"/>
              <a:gd name="T105" fmla="*/ 0 h 1285"/>
              <a:gd name="T106" fmla="*/ 1 w 2022"/>
              <a:gd name="T107" fmla="*/ 0 h 1285"/>
              <a:gd name="T108" fmla="*/ 1 w 2022"/>
              <a:gd name="T109" fmla="*/ 0 h 1285"/>
              <a:gd name="T110" fmla="*/ 1 w 2022"/>
              <a:gd name="T111" fmla="*/ 0 h 1285"/>
              <a:gd name="T112" fmla="*/ 1 w 2022"/>
              <a:gd name="T113" fmla="*/ 0 h 1285"/>
              <a:gd name="T114" fmla="*/ 1 w 2022"/>
              <a:gd name="T115" fmla="*/ 0 h 1285"/>
              <a:gd name="T116" fmla="*/ 1 w 2022"/>
              <a:gd name="T117" fmla="*/ 0 h 1285"/>
              <a:gd name="T118" fmla="*/ 1 w 2022"/>
              <a:gd name="T119" fmla="*/ 0 h 1285"/>
              <a:gd name="T120" fmla="*/ 1 w 2022"/>
              <a:gd name="T121" fmla="*/ 0 h 1285"/>
              <a:gd name="T122" fmla="*/ 1 w 2022"/>
              <a:gd name="T123" fmla="*/ 0 h 12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22"/>
              <a:gd name="T187" fmla="*/ 0 h 1285"/>
              <a:gd name="T188" fmla="*/ 2022 w 2022"/>
              <a:gd name="T189" fmla="*/ 1285 h 12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22" h="1285">
                <a:moveTo>
                  <a:pt x="1117" y="219"/>
                </a:moveTo>
                <a:lnTo>
                  <a:pt x="1104" y="186"/>
                </a:lnTo>
                <a:lnTo>
                  <a:pt x="1092" y="157"/>
                </a:lnTo>
                <a:lnTo>
                  <a:pt x="1074" y="127"/>
                </a:lnTo>
                <a:lnTo>
                  <a:pt x="1056" y="104"/>
                </a:lnTo>
                <a:lnTo>
                  <a:pt x="1034" y="78"/>
                </a:lnTo>
                <a:lnTo>
                  <a:pt x="1014" y="59"/>
                </a:lnTo>
                <a:lnTo>
                  <a:pt x="988" y="42"/>
                </a:lnTo>
                <a:lnTo>
                  <a:pt x="966" y="29"/>
                </a:lnTo>
                <a:lnTo>
                  <a:pt x="940" y="16"/>
                </a:lnTo>
                <a:lnTo>
                  <a:pt x="913" y="7"/>
                </a:lnTo>
                <a:lnTo>
                  <a:pt x="885" y="3"/>
                </a:lnTo>
                <a:lnTo>
                  <a:pt x="860" y="0"/>
                </a:lnTo>
                <a:lnTo>
                  <a:pt x="832" y="0"/>
                </a:lnTo>
                <a:lnTo>
                  <a:pt x="804" y="3"/>
                </a:lnTo>
                <a:lnTo>
                  <a:pt x="779" y="13"/>
                </a:lnTo>
                <a:lnTo>
                  <a:pt x="751" y="23"/>
                </a:lnTo>
                <a:lnTo>
                  <a:pt x="726" y="42"/>
                </a:lnTo>
                <a:lnTo>
                  <a:pt x="706" y="65"/>
                </a:lnTo>
                <a:lnTo>
                  <a:pt x="686" y="95"/>
                </a:lnTo>
                <a:lnTo>
                  <a:pt x="673" y="127"/>
                </a:lnTo>
                <a:lnTo>
                  <a:pt x="661" y="163"/>
                </a:lnTo>
                <a:lnTo>
                  <a:pt x="653" y="199"/>
                </a:lnTo>
                <a:lnTo>
                  <a:pt x="645" y="235"/>
                </a:lnTo>
                <a:lnTo>
                  <a:pt x="640" y="267"/>
                </a:lnTo>
                <a:lnTo>
                  <a:pt x="633" y="277"/>
                </a:lnTo>
                <a:lnTo>
                  <a:pt x="618" y="277"/>
                </a:lnTo>
                <a:lnTo>
                  <a:pt x="605" y="277"/>
                </a:lnTo>
                <a:lnTo>
                  <a:pt x="590" y="274"/>
                </a:lnTo>
                <a:lnTo>
                  <a:pt x="577" y="271"/>
                </a:lnTo>
                <a:lnTo>
                  <a:pt x="562" y="267"/>
                </a:lnTo>
                <a:lnTo>
                  <a:pt x="550" y="264"/>
                </a:lnTo>
                <a:lnTo>
                  <a:pt x="534" y="261"/>
                </a:lnTo>
                <a:lnTo>
                  <a:pt x="522" y="254"/>
                </a:lnTo>
                <a:lnTo>
                  <a:pt x="507" y="254"/>
                </a:lnTo>
                <a:lnTo>
                  <a:pt x="494" y="251"/>
                </a:lnTo>
                <a:lnTo>
                  <a:pt x="479" y="251"/>
                </a:lnTo>
                <a:lnTo>
                  <a:pt x="466" y="254"/>
                </a:lnTo>
                <a:lnTo>
                  <a:pt x="451" y="254"/>
                </a:lnTo>
                <a:lnTo>
                  <a:pt x="439" y="258"/>
                </a:lnTo>
                <a:lnTo>
                  <a:pt x="424" y="264"/>
                </a:lnTo>
                <a:lnTo>
                  <a:pt x="411" y="274"/>
                </a:lnTo>
                <a:lnTo>
                  <a:pt x="398" y="284"/>
                </a:lnTo>
                <a:lnTo>
                  <a:pt x="391" y="297"/>
                </a:lnTo>
                <a:lnTo>
                  <a:pt x="383" y="313"/>
                </a:lnTo>
                <a:lnTo>
                  <a:pt x="378" y="329"/>
                </a:lnTo>
                <a:lnTo>
                  <a:pt x="373" y="349"/>
                </a:lnTo>
                <a:lnTo>
                  <a:pt x="371" y="365"/>
                </a:lnTo>
                <a:lnTo>
                  <a:pt x="371" y="385"/>
                </a:lnTo>
                <a:lnTo>
                  <a:pt x="371" y="401"/>
                </a:lnTo>
                <a:lnTo>
                  <a:pt x="358" y="401"/>
                </a:lnTo>
                <a:lnTo>
                  <a:pt x="343" y="401"/>
                </a:lnTo>
                <a:lnTo>
                  <a:pt x="330" y="401"/>
                </a:lnTo>
                <a:lnTo>
                  <a:pt x="315" y="401"/>
                </a:lnTo>
                <a:lnTo>
                  <a:pt x="300" y="401"/>
                </a:lnTo>
                <a:lnTo>
                  <a:pt x="285" y="404"/>
                </a:lnTo>
                <a:lnTo>
                  <a:pt x="270" y="408"/>
                </a:lnTo>
                <a:lnTo>
                  <a:pt x="257" y="411"/>
                </a:lnTo>
                <a:lnTo>
                  <a:pt x="242" y="414"/>
                </a:lnTo>
                <a:lnTo>
                  <a:pt x="227" y="421"/>
                </a:lnTo>
                <a:lnTo>
                  <a:pt x="214" y="427"/>
                </a:lnTo>
                <a:lnTo>
                  <a:pt x="202" y="434"/>
                </a:lnTo>
                <a:lnTo>
                  <a:pt x="189" y="440"/>
                </a:lnTo>
                <a:lnTo>
                  <a:pt x="176" y="450"/>
                </a:lnTo>
                <a:lnTo>
                  <a:pt x="166" y="463"/>
                </a:lnTo>
                <a:lnTo>
                  <a:pt x="159" y="476"/>
                </a:lnTo>
                <a:lnTo>
                  <a:pt x="151" y="492"/>
                </a:lnTo>
                <a:lnTo>
                  <a:pt x="146" y="509"/>
                </a:lnTo>
                <a:lnTo>
                  <a:pt x="146" y="522"/>
                </a:lnTo>
                <a:lnTo>
                  <a:pt x="146" y="538"/>
                </a:lnTo>
                <a:lnTo>
                  <a:pt x="146" y="554"/>
                </a:lnTo>
                <a:lnTo>
                  <a:pt x="149" y="571"/>
                </a:lnTo>
                <a:lnTo>
                  <a:pt x="151" y="587"/>
                </a:lnTo>
                <a:lnTo>
                  <a:pt x="151" y="603"/>
                </a:lnTo>
                <a:lnTo>
                  <a:pt x="129" y="607"/>
                </a:lnTo>
                <a:lnTo>
                  <a:pt x="106" y="616"/>
                </a:lnTo>
                <a:lnTo>
                  <a:pt x="86" y="629"/>
                </a:lnTo>
                <a:lnTo>
                  <a:pt x="66" y="646"/>
                </a:lnTo>
                <a:lnTo>
                  <a:pt x="48" y="669"/>
                </a:lnTo>
                <a:lnTo>
                  <a:pt x="33" y="695"/>
                </a:lnTo>
                <a:lnTo>
                  <a:pt x="20" y="721"/>
                </a:lnTo>
                <a:lnTo>
                  <a:pt x="10" y="747"/>
                </a:lnTo>
                <a:lnTo>
                  <a:pt x="3" y="776"/>
                </a:lnTo>
                <a:lnTo>
                  <a:pt x="0" y="806"/>
                </a:lnTo>
                <a:lnTo>
                  <a:pt x="0" y="835"/>
                </a:lnTo>
                <a:lnTo>
                  <a:pt x="3" y="864"/>
                </a:lnTo>
                <a:lnTo>
                  <a:pt x="13" y="890"/>
                </a:lnTo>
                <a:lnTo>
                  <a:pt x="25" y="916"/>
                </a:lnTo>
                <a:lnTo>
                  <a:pt x="40" y="936"/>
                </a:lnTo>
                <a:lnTo>
                  <a:pt x="63" y="952"/>
                </a:lnTo>
                <a:lnTo>
                  <a:pt x="76" y="959"/>
                </a:lnTo>
                <a:lnTo>
                  <a:pt x="88" y="962"/>
                </a:lnTo>
                <a:lnTo>
                  <a:pt x="103" y="965"/>
                </a:lnTo>
                <a:lnTo>
                  <a:pt x="118" y="969"/>
                </a:lnTo>
                <a:lnTo>
                  <a:pt x="131" y="969"/>
                </a:lnTo>
                <a:lnTo>
                  <a:pt x="146" y="969"/>
                </a:lnTo>
                <a:lnTo>
                  <a:pt x="159" y="965"/>
                </a:lnTo>
                <a:lnTo>
                  <a:pt x="169" y="962"/>
                </a:lnTo>
                <a:lnTo>
                  <a:pt x="171" y="1014"/>
                </a:lnTo>
                <a:lnTo>
                  <a:pt x="179" y="1057"/>
                </a:lnTo>
                <a:lnTo>
                  <a:pt x="189" y="1093"/>
                </a:lnTo>
                <a:lnTo>
                  <a:pt x="202" y="1119"/>
                </a:lnTo>
                <a:lnTo>
                  <a:pt x="219" y="1145"/>
                </a:lnTo>
                <a:lnTo>
                  <a:pt x="237" y="1158"/>
                </a:lnTo>
                <a:lnTo>
                  <a:pt x="257" y="1171"/>
                </a:lnTo>
                <a:lnTo>
                  <a:pt x="280" y="1177"/>
                </a:lnTo>
                <a:lnTo>
                  <a:pt x="300" y="1181"/>
                </a:lnTo>
                <a:lnTo>
                  <a:pt x="323" y="1177"/>
                </a:lnTo>
                <a:lnTo>
                  <a:pt x="345" y="1177"/>
                </a:lnTo>
                <a:lnTo>
                  <a:pt x="363" y="1171"/>
                </a:lnTo>
                <a:lnTo>
                  <a:pt x="383" y="1164"/>
                </a:lnTo>
                <a:lnTo>
                  <a:pt x="398" y="1155"/>
                </a:lnTo>
                <a:lnTo>
                  <a:pt x="411" y="1145"/>
                </a:lnTo>
                <a:lnTo>
                  <a:pt x="421" y="1138"/>
                </a:lnTo>
                <a:lnTo>
                  <a:pt x="444" y="1164"/>
                </a:lnTo>
                <a:lnTo>
                  <a:pt x="466" y="1187"/>
                </a:lnTo>
                <a:lnTo>
                  <a:pt x="492" y="1210"/>
                </a:lnTo>
                <a:lnTo>
                  <a:pt x="517" y="1226"/>
                </a:lnTo>
                <a:lnTo>
                  <a:pt x="542" y="1239"/>
                </a:lnTo>
                <a:lnTo>
                  <a:pt x="567" y="1252"/>
                </a:lnTo>
                <a:lnTo>
                  <a:pt x="595" y="1259"/>
                </a:lnTo>
                <a:lnTo>
                  <a:pt x="623" y="1265"/>
                </a:lnTo>
                <a:lnTo>
                  <a:pt x="648" y="1265"/>
                </a:lnTo>
                <a:lnTo>
                  <a:pt x="676" y="1262"/>
                </a:lnTo>
                <a:lnTo>
                  <a:pt x="701" y="1256"/>
                </a:lnTo>
                <a:lnTo>
                  <a:pt x="729" y="1243"/>
                </a:lnTo>
                <a:lnTo>
                  <a:pt x="754" y="1230"/>
                </a:lnTo>
                <a:lnTo>
                  <a:pt x="779" y="1210"/>
                </a:lnTo>
                <a:lnTo>
                  <a:pt x="802" y="1187"/>
                </a:lnTo>
                <a:lnTo>
                  <a:pt x="824" y="1161"/>
                </a:lnTo>
                <a:lnTo>
                  <a:pt x="829" y="1164"/>
                </a:lnTo>
                <a:lnTo>
                  <a:pt x="835" y="1168"/>
                </a:lnTo>
                <a:lnTo>
                  <a:pt x="837" y="1174"/>
                </a:lnTo>
                <a:lnTo>
                  <a:pt x="842" y="1177"/>
                </a:lnTo>
                <a:lnTo>
                  <a:pt x="845" y="1184"/>
                </a:lnTo>
                <a:lnTo>
                  <a:pt x="847" y="1190"/>
                </a:lnTo>
                <a:lnTo>
                  <a:pt x="852" y="1194"/>
                </a:lnTo>
                <a:lnTo>
                  <a:pt x="855" y="1197"/>
                </a:lnTo>
                <a:lnTo>
                  <a:pt x="862" y="1207"/>
                </a:lnTo>
                <a:lnTo>
                  <a:pt x="870" y="1217"/>
                </a:lnTo>
                <a:lnTo>
                  <a:pt x="877" y="1223"/>
                </a:lnTo>
                <a:lnTo>
                  <a:pt x="887" y="1230"/>
                </a:lnTo>
                <a:lnTo>
                  <a:pt x="898" y="1239"/>
                </a:lnTo>
                <a:lnTo>
                  <a:pt x="908" y="1246"/>
                </a:lnTo>
                <a:lnTo>
                  <a:pt x="918" y="1252"/>
                </a:lnTo>
                <a:lnTo>
                  <a:pt x="930" y="1256"/>
                </a:lnTo>
                <a:lnTo>
                  <a:pt x="940" y="1262"/>
                </a:lnTo>
                <a:lnTo>
                  <a:pt x="950" y="1265"/>
                </a:lnTo>
                <a:lnTo>
                  <a:pt x="963" y="1272"/>
                </a:lnTo>
                <a:lnTo>
                  <a:pt x="973" y="1275"/>
                </a:lnTo>
                <a:lnTo>
                  <a:pt x="983" y="1278"/>
                </a:lnTo>
                <a:lnTo>
                  <a:pt x="996" y="1278"/>
                </a:lnTo>
                <a:lnTo>
                  <a:pt x="1006" y="1282"/>
                </a:lnTo>
                <a:lnTo>
                  <a:pt x="1014" y="1282"/>
                </a:lnTo>
                <a:lnTo>
                  <a:pt x="1036" y="1285"/>
                </a:lnTo>
                <a:lnTo>
                  <a:pt x="1056" y="1285"/>
                </a:lnTo>
                <a:lnTo>
                  <a:pt x="1077" y="1285"/>
                </a:lnTo>
                <a:lnTo>
                  <a:pt x="1094" y="1278"/>
                </a:lnTo>
                <a:lnTo>
                  <a:pt x="1112" y="1275"/>
                </a:lnTo>
                <a:lnTo>
                  <a:pt x="1129" y="1269"/>
                </a:lnTo>
                <a:lnTo>
                  <a:pt x="1145" y="1262"/>
                </a:lnTo>
                <a:lnTo>
                  <a:pt x="1162" y="1252"/>
                </a:lnTo>
                <a:lnTo>
                  <a:pt x="1175" y="1239"/>
                </a:lnTo>
                <a:lnTo>
                  <a:pt x="1190" y="1226"/>
                </a:lnTo>
                <a:lnTo>
                  <a:pt x="1205" y="1217"/>
                </a:lnTo>
                <a:lnTo>
                  <a:pt x="1218" y="1200"/>
                </a:lnTo>
                <a:lnTo>
                  <a:pt x="1233" y="1184"/>
                </a:lnTo>
                <a:lnTo>
                  <a:pt x="1245" y="1164"/>
                </a:lnTo>
                <a:lnTo>
                  <a:pt x="1258" y="1148"/>
                </a:lnTo>
                <a:lnTo>
                  <a:pt x="1271" y="1128"/>
                </a:lnTo>
                <a:lnTo>
                  <a:pt x="1273" y="1122"/>
                </a:lnTo>
                <a:lnTo>
                  <a:pt x="1288" y="1135"/>
                </a:lnTo>
                <a:lnTo>
                  <a:pt x="1301" y="1145"/>
                </a:lnTo>
                <a:lnTo>
                  <a:pt x="1316" y="1155"/>
                </a:lnTo>
                <a:lnTo>
                  <a:pt x="1334" y="1164"/>
                </a:lnTo>
                <a:lnTo>
                  <a:pt x="1349" y="1174"/>
                </a:lnTo>
                <a:lnTo>
                  <a:pt x="1366" y="1184"/>
                </a:lnTo>
                <a:lnTo>
                  <a:pt x="1384" y="1190"/>
                </a:lnTo>
                <a:lnTo>
                  <a:pt x="1402" y="1197"/>
                </a:lnTo>
                <a:lnTo>
                  <a:pt x="1419" y="1203"/>
                </a:lnTo>
                <a:lnTo>
                  <a:pt x="1437" y="1207"/>
                </a:lnTo>
                <a:lnTo>
                  <a:pt x="1457" y="1213"/>
                </a:lnTo>
                <a:lnTo>
                  <a:pt x="1475" y="1217"/>
                </a:lnTo>
                <a:lnTo>
                  <a:pt x="1495" y="1217"/>
                </a:lnTo>
                <a:lnTo>
                  <a:pt x="1513" y="1220"/>
                </a:lnTo>
                <a:lnTo>
                  <a:pt x="1533" y="1220"/>
                </a:lnTo>
                <a:lnTo>
                  <a:pt x="1551" y="1217"/>
                </a:lnTo>
                <a:lnTo>
                  <a:pt x="1568" y="1217"/>
                </a:lnTo>
                <a:lnTo>
                  <a:pt x="1586" y="1213"/>
                </a:lnTo>
                <a:lnTo>
                  <a:pt x="1603" y="1207"/>
                </a:lnTo>
                <a:lnTo>
                  <a:pt x="1621" y="1200"/>
                </a:lnTo>
                <a:lnTo>
                  <a:pt x="1639" y="1194"/>
                </a:lnTo>
                <a:lnTo>
                  <a:pt x="1654" y="1187"/>
                </a:lnTo>
                <a:lnTo>
                  <a:pt x="1669" y="1177"/>
                </a:lnTo>
                <a:lnTo>
                  <a:pt x="1684" y="1164"/>
                </a:lnTo>
                <a:lnTo>
                  <a:pt x="1699" y="1151"/>
                </a:lnTo>
                <a:lnTo>
                  <a:pt x="1714" y="1138"/>
                </a:lnTo>
                <a:lnTo>
                  <a:pt x="1727" y="1122"/>
                </a:lnTo>
                <a:lnTo>
                  <a:pt x="1737" y="1106"/>
                </a:lnTo>
                <a:lnTo>
                  <a:pt x="1750" y="1086"/>
                </a:lnTo>
                <a:lnTo>
                  <a:pt x="1760" y="1066"/>
                </a:lnTo>
                <a:lnTo>
                  <a:pt x="1767" y="1044"/>
                </a:lnTo>
                <a:lnTo>
                  <a:pt x="1775" y="1018"/>
                </a:lnTo>
                <a:lnTo>
                  <a:pt x="1780" y="1005"/>
                </a:lnTo>
                <a:lnTo>
                  <a:pt x="1782" y="991"/>
                </a:lnTo>
                <a:lnTo>
                  <a:pt x="1785" y="975"/>
                </a:lnTo>
                <a:lnTo>
                  <a:pt x="1788" y="959"/>
                </a:lnTo>
                <a:lnTo>
                  <a:pt x="1798" y="956"/>
                </a:lnTo>
                <a:lnTo>
                  <a:pt x="1810" y="956"/>
                </a:lnTo>
                <a:lnTo>
                  <a:pt x="1820" y="952"/>
                </a:lnTo>
                <a:lnTo>
                  <a:pt x="1830" y="949"/>
                </a:lnTo>
                <a:lnTo>
                  <a:pt x="1843" y="946"/>
                </a:lnTo>
                <a:lnTo>
                  <a:pt x="1853" y="939"/>
                </a:lnTo>
                <a:lnTo>
                  <a:pt x="1863" y="936"/>
                </a:lnTo>
                <a:lnTo>
                  <a:pt x="1876" y="926"/>
                </a:lnTo>
                <a:lnTo>
                  <a:pt x="1886" y="920"/>
                </a:lnTo>
                <a:lnTo>
                  <a:pt x="1896" y="913"/>
                </a:lnTo>
                <a:lnTo>
                  <a:pt x="1906" y="903"/>
                </a:lnTo>
                <a:lnTo>
                  <a:pt x="1914" y="897"/>
                </a:lnTo>
                <a:lnTo>
                  <a:pt x="1924" y="887"/>
                </a:lnTo>
                <a:lnTo>
                  <a:pt x="1931" y="877"/>
                </a:lnTo>
                <a:lnTo>
                  <a:pt x="1939" y="868"/>
                </a:lnTo>
                <a:lnTo>
                  <a:pt x="1946" y="858"/>
                </a:lnTo>
                <a:lnTo>
                  <a:pt x="1961" y="838"/>
                </a:lnTo>
                <a:lnTo>
                  <a:pt x="1974" y="815"/>
                </a:lnTo>
                <a:lnTo>
                  <a:pt x="1987" y="789"/>
                </a:lnTo>
                <a:lnTo>
                  <a:pt x="1997" y="760"/>
                </a:lnTo>
                <a:lnTo>
                  <a:pt x="2007" y="734"/>
                </a:lnTo>
                <a:lnTo>
                  <a:pt x="2014" y="704"/>
                </a:lnTo>
                <a:lnTo>
                  <a:pt x="2019" y="675"/>
                </a:lnTo>
                <a:lnTo>
                  <a:pt x="2022" y="649"/>
                </a:lnTo>
                <a:lnTo>
                  <a:pt x="2022" y="623"/>
                </a:lnTo>
                <a:lnTo>
                  <a:pt x="2019" y="597"/>
                </a:lnTo>
                <a:lnTo>
                  <a:pt x="2012" y="571"/>
                </a:lnTo>
                <a:lnTo>
                  <a:pt x="2002" y="551"/>
                </a:lnTo>
                <a:lnTo>
                  <a:pt x="1987" y="532"/>
                </a:lnTo>
                <a:lnTo>
                  <a:pt x="1969" y="515"/>
                </a:lnTo>
                <a:lnTo>
                  <a:pt x="1946" y="502"/>
                </a:lnTo>
                <a:lnTo>
                  <a:pt x="1919" y="496"/>
                </a:lnTo>
                <a:lnTo>
                  <a:pt x="1914" y="496"/>
                </a:lnTo>
                <a:lnTo>
                  <a:pt x="1909" y="496"/>
                </a:lnTo>
                <a:lnTo>
                  <a:pt x="1904" y="492"/>
                </a:lnTo>
                <a:lnTo>
                  <a:pt x="1898" y="492"/>
                </a:lnTo>
                <a:lnTo>
                  <a:pt x="1893" y="492"/>
                </a:lnTo>
                <a:lnTo>
                  <a:pt x="1888" y="492"/>
                </a:lnTo>
                <a:lnTo>
                  <a:pt x="1883" y="489"/>
                </a:lnTo>
                <a:lnTo>
                  <a:pt x="1878" y="489"/>
                </a:lnTo>
                <a:lnTo>
                  <a:pt x="1891" y="460"/>
                </a:lnTo>
                <a:lnTo>
                  <a:pt x="1901" y="424"/>
                </a:lnTo>
                <a:lnTo>
                  <a:pt x="1909" y="391"/>
                </a:lnTo>
                <a:lnTo>
                  <a:pt x="1914" y="355"/>
                </a:lnTo>
                <a:lnTo>
                  <a:pt x="1914" y="320"/>
                </a:lnTo>
                <a:lnTo>
                  <a:pt x="1909" y="287"/>
                </a:lnTo>
                <a:lnTo>
                  <a:pt x="1898" y="251"/>
                </a:lnTo>
                <a:lnTo>
                  <a:pt x="1878" y="219"/>
                </a:lnTo>
                <a:lnTo>
                  <a:pt x="1858" y="192"/>
                </a:lnTo>
                <a:lnTo>
                  <a:pt x="1838" y="173"/>
                </a:lnTo>
                <a:lnTo>
                  <a:pt x="1818" y="157"/>
                </a:lnTo>
                <a:lnTo>
                  <a:pt x="1795" y="140"/>
                </a:lnTo>
                <a:lnTo>
                  <a:pt x="1775" y="130"/>
                </a:lnTo>
                <a:lnTo>
                  <a:pt x="1752" y="127"/>
                </a:lnTo>
                <a:lnTo>
                  <a:pt x="1730" y="124"/>
                </a:lnTo>
                <a:lnTo>
                  <a:pt x="1707" y="124"/>
                </a:lnTo>
                <a:lnTo>
                  <a:pt x="1687" y="130"/>
                </a:lnTo>
                <a:lnTo>
                  <a:pt x="1664" y="137"/>
                </a:lnTo>
                <a:lnTo>
                  <a:pt x="1644" y="147"/>
                </a:lnTo>
                <a:lnTo>
                  <a:pt x="1621" y="160"/>
                </a:lnTo>
                <a:lnTo>
                  <a:pt x="1601" y="176"/>
                </a:lnTo>
                <a:lnTo>
                  <a:pt x="1583" y="196"/>
                </a:lnTo>
                <a:lnTo>
                  <a:pt x="1563" y="219"/>
                </a:lnTo>
                <a:lnTo>
                  <a:pt x="1545" y="241"/>
                </a:lnTo>
                <a:lnTo>
                  <a:pt x="1543" y="245"/>
                </a:lnTo>
                <a:lnTo>
                  <a:pt x="1530" y="228"/>
                </a:lnTo>
                <a:lnTo>
                  <a:pt x="1520" y="215"/>
                </a:lnTo>
                <a:lnTo>
                  <a:pt x="1508" y="202"/>
                </a:lnTo>
                <a:lnTo>
                  <a:pt x="1495" y="186"/>
                </a:lnTo>
                <a:lnTo>
                  <a:pt x="1482" y="173"/>
                </a:lnTo>
                <a:lnTo>
                  <a:pt x="1470" y="160"/>
                </a:lnTo>
                <a:lnTo>
                  <a:pt x="1457" y="150"/>
                </a:lnTo>
                <a:lnTo>
                  <a:pt x="1445" y="137"/>
                </a:lnTo>
                <a:lnTo>
                  <a:pt x="1430" y="130"/>
                </a:lnTo>
                <a:lnTo>
                  <a:pt x="1414" y="121"/>
                </a:lnTo>
                <a:lnTo>
                  <a:pt x="1402" y="114"/>
                </a:lnTo>
                <a:lnTo>
                  <a:pt x="1384" y="111"/>
                </a:lnTo>
                <a:lnTo>
                  <a:pt x="1369" y="108"/>
                </a:lnTo>
                <a:lnTo>
                  <a:pt x="1351" y="108"/>
                </a:lnTo>
                <a:lnTo>
                  <a:pt x="1336" y="108"/>
                </a:lnTo>
                <a:lnTo>
                  <a:pt x="1316" y="114"/>
                </a:lnTo>
                <a:lnTo>
                  <a:pt x="1309" y="117"/>
                </a:lnTo>
                <a:lnTo>
                  <a:pt x="1298" y="124"/>
                </a:lnTo>
                <a:lnTo>
                  <a:pt x="1288" y="134"/>
                </a:lnTo>
                <a:lnTo>
                  <a:pt x="1278" y="144"/>
                </a:lnTo>
                <a:lnTo>
                  <a:pt x="1271" y="157"/>
                </a:lnTo>
                <a:lnTo>
                  <a:pt x="1263" y="170"/>
                </a:lnTo>
                <a:lnTo>
                  <a:pt x="1256" y="179"/>
                </a:lnTo>
                <a:lnTo>
                  <a:pt x="1248" y="189"/>
                </a:lnTo>
                <a:lnTo>
                  <a:pt x="1240" y="179"/>
                </a:lnTo>
                <a:lnTo>
                  <a:pt x="1233" y="173"/>
                </a:lnTo>
                <a:lnTo>
                  <a:pt x="1225" y="166"/>
                </a:lnTo>
                <a:lnTo>
                  <a:pt x="1215" y="163"/>
                </a:lnTo>
                <a:lnTo>
                  <a:pt x="1205" y="160"/>
                </a:lnTo>
                <a:lnTo>
                  <a:pt x="1198" y="157"/>
                </a:lnTo>
                <a:lnTo>
                  <a:pt x="1187" y="157"/>
                </a:lnTo>
                <a:lnTo>
                  <a:pt x="1177" y="157"/>
                </a:lnTo>
                <a:lnTo>
                  <a:pt x="1170" y="160"/>
                </a:lnTo>
                <a:lnTo>
                  <a:pt x="1160" y="163"/>
                </a:lnTo>
                <a:lnTo>
                  <a:pt x="1152" y="166"/>
                </a:lnTo>
                <a:lnTo>
                  <a:pt x="1142" y="173"/>
                </a:lnTo>
                <a:lnTo>
                  <a:pt x="1135" y="183"/>
                </a:lnTo>
                <a:lnTo>
                  <a:pt x="1127" y="192"/>
                </a:lnTo>
                <a:lnTo>
                  <a:pt x="1122" y="205"/>
                </a:lnTo>
                <a:lnTo>
                  <a:pt x="1117" y="219"/>
                </a:lnTo>
                <a:close/>
              </a:path>
            </a:pathLst>
          </a:custGeom>
          <a:solidFill>
            <a:srgbClr val="B9D0DC"/>
          </a:solidFill>
          <a:ln w="9525">
            <a:solidFill>
              <a:schemeClr val="bg1"/>
            </a:solidFill>
            <a:round/>
            <a:headEnd/>
            <a:tailEnd/>
          </a:ln>
          <a:effectLst/>
        </p:spPr>
        <p:txBody>
          <a:bodyPr/>
          <a:lstStyle/>
          <a:p>
            <a:pPr algn="ctr" eaLnBrk="0" hangingPunct="0">
              <a:lnSpc>
                <a:spcPct val="90000"/>
              </a:lnSpc>
              <a:spcBef>
                <a:spcPct val="30000"/>
              </a:spcBef>
              <a:spcAft>
                <a:spcPct val="10000"/>
              </a:spcAft>
            </a:pPr>
            <a:endParaRPr lang="en-US" sz="900" dirty="0">
              <a:latin typeface="+mn-lt"/>
            </a:endParaRPr>
          </a:p>
        </p:txBody>
      </p:sp>
      <p:sp>
        <p:nvSpPr>
          <p:cNvPr id="29" name="Freeform 28"/>
          <p:cNvSpPr>
            <a:spLocks/>
          </p:cNvSpPr>
          <p:nvPr/>
        </p:nvSpPr>
        <p:spPr bwMode="auto">
          <a:xfrm>
            <a:off x="6418603" y="2150357"/>
            <a:ext cx="1160996" cy="596567"/>
          </a:xfrm>
          <a:custGeom>
            <a:avLst/>
            <a:gdLst>
              <a:gd name="T0" fmla="*/ 1 w 2022"/>
              <a:gd name="T1" fmla="*/ 0 h 1285"/>
              <a:gd name="T2" fmla="*/ 1 w 2022"/>
              <a:gd name="T3" fmla="*/ 0 h 1285"/>
              <a:gd name="T4" fmla="*/ 1 w 2022"/>
              <a:gd name="T5" fmla="*/ 0 h 1285"/>
              <a:gd name="T6" fmla="*/ 1 w 2022"/>
              <a:gd name="T7" fmla="*/ 0 h 1285"/>
              <a:gd name="T8" fmla="*/ 1 w 2022"/>
              <a:gd name="T9" fmla="*/ 0 h 1285"/>
              <a:gd name="T10" fmla="*/ 1 w 2022"/>
              <a:gd name="T11" fmla="*/ 0 h 1285"/>
              <a:gd name="T12" fmla="*/ 1 w 2022"/>
              <a:gd name="T13" fmla="*/ 0 h 1285"/>
              <a:gd name="T14" fmla="*/ 1 w 2022"/>
              <a:gd name="T15" fmla="*/ 0 h 1285"/>
              <a:gd name="T16" fmla="*/ 1 w 2022"/>
              <a:gd name="T17" fmla="*/ 0 h 1285"/>
              <a:gd name="T18" fmla="*/ 1 w 2022"/>
              <a:gd name="T19" fmla="*/ 0 h 1285"/>
              <a:gd name="T20" fmla="*/ 1 w 2022"/>
              <a:gd name="T21" fmla="*/ 0 h 1285"/>
              <a:gd name="T22" fmla="*/ 1 w 2022"/>
              <a:gd name="T23" fmla="*/ 0 h 1285"/>
              <a:gd name="T24" fmla="*/ 1 w 2022"/>
              <a:gd name="T25" fmla="*/ 0 h 1285"/>
              <a:gd name="T26" fmla="*/ 1 w 2022"/>
              <a:gd name="T27" fmla="*/ 0 h 1285"/>
              <a:gd name="T28" fmla="*/ 1 w 2022"/>
              <a:gd name="T29" fmla="*/ 0 h 1285"/>
              <a:gd name="T30" fmla="*/ 1 w 2022"/>
              <a:gd name="T31" fmla="*/ 0 h 1285"/>
              <a:gd name="T32" fmla="*/ 0 w 2022"/>
              <a:gd name="T33" fmla="*/ 0 h 1285"/>
              <a:gd name="T34" fmla="*/ 1 w 2022"/>
              <a:gd name="T35" fmla="*/ 0 h 1285"/>
              <a:gd name="T36" fmla="*/ 1 w 2022"/>
              <a:gd name="T37" fmla="*/ 0 h 1285"/>
              <a:gd name="T38" fmla="*/ 1 w 2022"/>
              <a:gd name="T39" fmla="*/ 0 h 1285"/>
              <a:gd name="T40" fmla="*/ 1 w 2022"/>
              <a:gd name="T41" fmla="*/ 0 h 1285"/>
              <a:gd name="T42" fmla="*/ 1 w 2022"/>
              <a:gd name="T43" fmla="*/ 0 h 1285"/>
              <a:gd name="T44" fmla="*/ 1 w 2022"/>
              <a:gd name="T45" fmla="*/ 0 h 1285"/>
              <a:gd name="T46" fmla="*/ 1 w 2022"/>
              <a:gd name="T47" fmla="*/ 0 h 1285"/>
              <a:gd name="T48" fmla="*/ 1 w 2022"/>
              <a:gd name="T49" fmla="*/ 0 h 1285"/>
              <a:gd name="T50" fmla="*/ 1 w 2022"/>
              <a:gd name="T51" fmla="*/ 0 h 1285"/>
              <a:gd name="T52" fmla="*/ 1 w 2022"/>
              <a:gd name="T53" fmla="*/ 0 h 1285"/>
              <a:gd name="T54" fmla="*/ 1 w 2022"/>
              <a:gd name="T55" fmla="*/ 0 h 1285"/>
              <a:gd name="T56" fmla="*/ 1 w 2022"/>
              <a:gd name="T57" fmla="*/ 0 h 1285"/>
              <a:gd name="T58" fmla="*/ 1 w 2022"/>
              <a:gd name="T59" fmla="*/ 0 h 1285"/>
              <a:gd name="T60" fmla="*/ 1 w 2022"/>
              <a:gd name="T61" fmla="*/ 0 h 1285"/>
              <a:gd name="T62" fmla="*/ 1 w 2022"/>
              <a:gd name="T63" fmla="*/ 0 h 1285"/>
              <a:gd name="T64" fmla="*/ 1 w 2022"/>
              <a:gd name="T65" fmla="*/ 0 h 1285"/>
              <a:gd name="T66" fmla="*/ 1 w 2022"/>
              <a:gd name="T67" fmla="*/ 0 h 1285"/>
              <a:gd name="T68" fmla="*/ 1 w 2022"/>
              <a:gd name="T69" fmla="*/ 0 h 1285"/>
              <a:gd name="T70" fmla="*/ 1 w 2022"/>
              <a:gd name="T71" fmla="*/ 0 h 1285"/>
              <a:gd name="T72" fmla="*/ 1 w 2022"/>
              <a:gd name="T73" fmla="*/ 0 h 1285"/>
              <a:gd name="T74" fmla="*/ 1 w 2022"/>
              <a:gd name="T75" fmla="*/ 0 h 1285"/>
              <a:gd name="T76" fmla="*/ 1 w 2022"/>
              <a:gd name="T77" fmla="*/ 0 h 1285"/>
              <a:gd name="T78" fmla="*/ 1 w 2022"/>
              <a:gd name="T79" fmla="*/ 0 h 1285"/>
              <a:gd name="T80" fmla="*/ 1 w 2022"/>
              <a:gd name="T81" fmla="*/ 0 h 1285"/>
              <a:gd name="T82" fmla="*/ 1 w 2022"/>
              <a:gd name="T83" fmla="*/ 0 h 1285"/>
              <a:gd name="T84" fmla="*/ 1 w 2022"/>
              <a:gd name="T85" fmla="*/ 0 h 1285"/>
              <a:gd name="T86" fmla="*/ 1 w 2022"/>
              <a:gd name="T87" fmla="*/ 0 h 1285"/>
              <a:gd name="T88" fmla="*/ 1 w 2022"/>
              <a:gd name="T89" fmla="*/ 0 h 1285"/>
              <a:gd name="T90" fmla="*/ 1 w 2022"/>
              <a:gd name="T91" fmla="*/ 0 h 1285"/>
              <a:gd name="T92" fmla="*/ 1 w 2022"/>
              <a:gd name="T93" fmla="*/ 0 h 1285"/>
              <a:gd name="T94" fmla="*/ 1 w 2022"/>
              <a:gd name="T95" fmla="*/ 0 h 1285"/>
              <a:gd name="T96" fmla="*/ 1 w 2022"/>
              <a:gd name="T97" fmla="*/ 0 h 1285"/>
              <a:gd name="T98" fmla="*/ 1 w 2022"/>
              <a:gd name="T99" fmla="*/ 0 h 1285"/>
              <a:gd name="T100" fmla="*/ 1 w 2022"/>
              <a:gd name="T101" fmla="*/ 0 h 1285"/>
              <a:gd name="T102" fmla="*/ 1 w 2022"/>
              <a:gd name="T103" fmla="*/ 0 h 1285"/>
              <a:gd name="T104" fmla="*/ 1 w 2022"/>
              <a:gd name="T105" fmla="*/ 0 h 1285"/>
              <a:gd name="T106" fmla="*/ 1 w 2022"/>
              <a:gd name="T107" fmla="*/ 0 h 1285"/>
              <a:gd name="T108" fmla="*/ 1 w 2022"/>
              <a:gd name="T109" fmla="*/ 0 h 1285"/>
              <a:gd name="T110" fmla="*/ 1 w 2022"/>
              <a:gd name="T111" fmla="*/ 0 h 1285"/>
              <a:gd name="T112" fmla="*/ 1 w 2022"/>
              <a:gd name="T113" fmla="*/ 0 h 1285"/>
              <a:gd name="T114" fmla="*/ 1 w 2022"/>
              <a:gd name="T115" fmla="*/ 0 h 1285"/>
              <a:gd name="T116" fmla="*/ 1 w 2022"/>
              <a:gd name="T117" fmla="*/ 0 h 1285"/>
              <a:gd name="T118" fmla="*/ 1 w 2022"/>
              <a:gd name="T119" fmla="*/ 0 h 1285"/>
              <a:gd name="T120" fmla="*/ 1 w 2022"/>
              <a:gd name="T121" fmla="*/ 0 h 1285"/>
              <a:gd name="T122" fmla="*/ 1 w 2022"/>
              <a:gd name="T123" fmla="*/ 0 h 12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22"/>
              <a:gd name="T187" fmla="*/ 0 h 1285"/>
              <a:gd name="T188" fmla="*/ 2022 w 2022"/>
              <a:gd name="T189" fmla="*/ 1285 h 12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22" h="1285">
                <a:moveTo>
                  <a:pt x="1117" y="219"/>
                </a:moveTo>
                <a:lnTo>
                  <a:pt x="1104" y="186"/>
                </a:lnTo>
                <a:lnTo>
                  <a:pt x="1092" y="157"/>
                </a:lnTo>
                <a:lnTo>
                  <a:pt x="1074" y="127"/>
                </a:lnTo>
                <a:lnTo>
                  <a:pt x="1056" y="104"/>
                </a:lnTo>
                <a:lnTo>
                  <a:pt x="1034" y="78"/>
                </a:lnTo>
                <a:lnTo>
                  <a:pt x="1014" y="59"/>
                </a:lnTo>
                <a:lnTo>
                  <a:pt x="988" y="42"/>
                </a:lnTo>
                <a:lnTo>
                  <a:pt x="966" y="29"/>
                </a:lnTo>
                <a:lnTo>
                  <a:pt x="940" y="16"/>
                </a:lnTo>
                <a:lnTo>
                  <a:pt x="913" y="7"/>
                </a:lnTo>
                <a:lnTo>
                  <a:pt x="885" y="3"/>
                </a:lnTo>
                <a:lnTo>
                  <a:pt x="860" y="0"/>
                </a:lnTo>
                <a:lnTo>
                  <a:pt x="832" y="0"/>
                </a:lnTo>
                <a:lnTo>
                  <a:pt x="804" y="3"/>
                </a:lnTo>
                <a:lnTo>
                  <a:pt x="779" y="13"/>
                </a:lnTo>
                <a:lnTo>
                  <a:pt x="751" y="23"/>
                </a:lnTo>
                <a:lnTo>
                  <a:pt x="726" y="42"/>
                </a:lnTo>
                <a:lnTo>
                  <a:pt x="706" y="65"/>
                </a:lnTo>
                <a:lnTo>
                  <a:pt x="686" y="95"/>
                </a:lnTo>
                <a:lnTo>
                  <a:pt x="673" y="127"/>
                </a:lnTo>
                <a:lnTo>
                  <a:pt x="661" y="163"/>
                </a:lnTo>
                <a:lnTo>
                  <a:pt x="653" y="199"/>
                </a:lnTo>
                <a:lnTo>
                  <a:pt x="645" y="235"/>
                </a:lnTo>
                <a:lnTo>
                  <a:pt x="640" y="267"/>
                </a:lnTo>
                <a:lnTo>
                  <a:pt x="633" y="277"/>
                </a:lnTo>
                <a:lnTo>
                  <a:pt x="618" y="277"/>
                </a:lnTo>
                <a:lnTo>
                  <a:pt x="605" y="277"/>
                </a:lnTo>
                <a:lnTo>
                  <a:pt x="590" y="274"/>
                </a:lnTo>
                <a:lnTo>
                  <a:pt x="577" y="271"/>
                </a:lnTo>
                <a:lnTo>
                  <a:pt x="562" y="267"/>
                </a:lnTo>
                <a:lnTo>
                  <a:pt x="550" y="264"/>
                </a:lnTo>
                <a:lnTo>
                  <a:pt x="534" y="261"/>
                </a:lnTo>
                <a:lnTo>
                  <a:pt x="522" y="254"/>
                </a:lnTo>
                <a:lnTo>
                  <a:pt x="507" y="254"/>
                </a:lnTo>
                <a:lnTo>
                  <a:pt x="494" y="251"/>
                </a:lnTo>
                <a:lnTo>
                  <a:pt x="479" y="251"/>
                </a:lnTo>
                <a:lnTo>
                  <a:pt x="466" y="254"/>
                </a:lnTo>
                <a:lnTo>
                  <a:pt x="451" y="254"/>
                </a:lnTo>
                <a:lnTo>
                  <a:pt x="439" y="258"/>
                </a:lnTo>
                <a:lnTo>
                  <a:pt x="424" y="264"/>
                </a:lnTo>
                <a:lnTo>
                  <a:pt x="411" y="274"/>
                </a:lnTo>
                <a:lnTo>
                  <a:pt x="398" y="284"/>
                </a:lnTo>
                <a:lnTo>
                  <a:pt x="391" y="297"/>
                </a:lnTo>
                <a:lnTo>
                  <a:pt x="383" y="313"/>
                </a:lnTo>
                <a:lnTo>
                  <a:pt x="378" y="329"/>
                </a:lnTo>
                <a:lnTo>
                  <a:pt x="373" y="349"/>
                </a:lnTo>
                <a:lnTo>
                  <a:pt x="371" y="365"/>
                </a:lnTo>
                <a:lnTo>
                  <a:pt x="371" y="385"/>
                </a:lnTo>
                <a:lnTo>
                  <a:pt x="371" y="401"/>
                </a:lnTo>
                <a:lnTo>
                  <a:pt x="358" y="401"/>
                </a:lnTo>
                <a:lnTo>
                  <a:pt x="343" y="401"/>
                </a:lnTo>
                <a:lnTo>
                  <a:pt x="330" y="401"/>
                </a:lnTo>
                <a:lnTo>
                  <a:pt x="315" y="401"/>
                </a:lnTo>
                <a:lnTo>
                  <a:pt x="300" y="401"/>
                </a:lnTo>
                <a:lnTo>
                  <a:pt x="285" y="404"/>
                </a:lnTo>
                <a:lnTo>
                  <a:pt x="270" y="408"/>
                </a:lnTo>
                <a:lnTo>
                  <a:pt x="257" y="411"/>
                </a:lnTo>
                <a:lnTo>
                  <a:pt x="242" y="414"/>
                </a:lnTo>
                <a:lnTo>
                  <a:pt x="227" y="421"/>
                </a:lnTo>
                <a:lnTo>
                  <a:pt x="214" y="427"/>
                </a:lnTo>
                <a:lnTo>
                  <a:pt x="202" y="434"/>
                </a:lnTo>
                <a:lnTo>
                  <a:pt x="189" y="440"/>
                </a:lnTo>
                <a:lnTo>
                  <a:pt x="176" y="450"/>
                </a:lnTo>
                <a:lnTo>
                  <a:pt x="166" y="463"/>
                </a:lnTo>
                <a:lnTo>
                  <a:pt x="159" y="476"/>
                </a:lnTo>
                <a:lnTo>
                  <a:pt x="151" y="492"/>
                </a:lnTo>
                <a:lnTo>
                  <a:pt x="146" y="509"/>
                </a:lnTo>
                <a:lnTo>
                  <a:pt x="146" y="522"/>
                </a:lnTo>
                <a:lnTo>
                  <a:pt x="146" y="538"/>
                </a:lnTo>
                <a:lnTo>
                  <a:pt x="146" y="554"/>
                </a:lnTo>
                <a:lnTo>
                  <a:pt x="149" y="571"/>
                </a:lnTo>
                <a:lnTo>
                  <a:pt x="151" y="587"/>
                </a:lnTo>
                <a:lnTo>
                  <a:pt x="151" y="603"/>
                </a:lnTo>
                <a:lnTo>
                  <a:pt x="129" y="607"/>
                </a:lnTo>
                <a:lnTo>
                  <a:pt x="106" y="616"/>
                </a:lnTo>
                <a:lnTo>
                  <a:pt x="86" y="629"/>
                </a:lnTo>
                <a:lnTo>
                  <a:pt x="66" y="646"/>
                </a:lnTo>
                <a:lnTo>
                  <a:pt x="48" y="669"/>
                </a:lnTo>
                <a:lnTo>
                  <a:pt x="33" y="695"/>
                </a:lnTo>
                <a:lnTo>
                  <a:pt x="20" y="721"/>
                </a:lnTo>
                <a:lnTo>
                  <a:pt x="10" y="747"/>
                </a:lnTo>
                <a:lnTo>
                  <a:pt x="3" y="776"/>
                </a:lnTo>
                <a:lnTo>
                  <a:pt x="0" y="806"/>
                </a:lnTo>
                <a:lnTo>
                  <a:pt x="0" y="835"/>
                </a:lnTo>
                <a:lnTo>
                  <a:pt x="3" y="864"/>
                </a:lnTo>
                <a:lnTo>
                  <a:pt x="13" y="890"/>
                </a:lnTo>
                <a:lnTo>
                  <a:pt x="25" y="916"/>
                </a:lnTo>
                <a:lnTo>
                  <a:pt x="40" y="936"/>
                </a:lnTo>
                <a:lnTo>
                  <a:pt x="63" y="952"/>
                </a:lnTo>
                <a:lnTo>
                  <a:pt x="76" y="959"/>
                </a:lnTo>
                <a:lnTo>
                  <a:pt x="88" y="962"/>
                </a:lnTo>
                <a:lnTo>
                  <a:pt x="103" y="965"/>
                </a:lnTo>
                <a:lnTo>
                  <a:pt x="118" y="969"/>
                </a:lnTo>
                <a:lnTo>
                  <a:pt x="131" y="969"/>
                </a:lnTo>
                <a:lnTo>
                  <a:pt x="146" y="969"/>
                </a:lnTo>
                <a:lnTo>
                  <a:pt x="159" y="965"/>
                </a:lnTo>
                <a:lnTo>
                  <a:pt x="169" y="962"/>
                </a:lnTo>
                <a:lnTo>
                  <a:pt x="171" y="1014"/>
                </a:lnTo>
                <a:lnTo>
                  <a:pt x="179" y="1057"/>
                </a:lnTo>
                <a:lnTo>
                  <a:pt x="189" y="1093"/>
                </a:lnTo>
                <a:lnTo>
                  <a:pt x="202" y="1119"/>
                </a:lnTo>
                <a:lnTo>
                  <a:pt x="219" y="1145"/>
                </a:lnTo>
                <a:lnTo>
                  <a:pt x="237" y="1158"/>
                </a:lnTo>
                <a:lnTo>
                  <a:pt x="257" y="1171"/>
                </a:lnTo>
                <a:lnTo>
                  <a:pt x="280" y="1177"/>
                </a:lnTo>
                <a:lnTo>
                  <a:pt x="300" y="1181"/>
                </a:lnTo>
                <a:lnTo>
                  <a:pt x="323" y="1177"/>
                </a:lnTo>
                <a:lnTo>
                  <a:pt x="345" y="1177"/>
                </a:lnTo>
                <a:lnTo>
                  <a:pt x="363" y="1171"/>
                </a:lnTo>
                <a:lnTo>
                  <a:pt x="383" y="1164"/>
                </a:lnTo>
                <a:lnTo>
                  <a:pt x="398" y="1155"/>
                </a:lnTo>
                <a:lnTo>
                  <a:pt x="411" y="1145"/>
                </a:lnTo>
                <a:lnTo>
                  <a:pt x="421" y="1138"/>
                </a:lnTo>
                <a:lnTo>
                  <a:pt x="444" y="1164"/>
                </a:lnTo>
                <a:lnTo>
                  <a:pt x="466" y="1187"/>
                </a:lnTo>
                <a:lnTo>
                  <a:pt x="492" y="1210"/>
                </a:lnTo>
                <a:lnTo>
                  <a:pt x="517" y="1226"/>
                </a:lnTo>
                <a:lnTo>
                  <a:pt x="542" y="1239"/>
                </a:lnTo>
                <a:lnTo>
                  <a:pt x="567" y="1252"/>
                </a:lnTo>
                <a:lnTo>
                  <a:pt x="595" y="1259"/>
                </a:lnTo>
                <a:lnTo>
                  <a:pt x="623" y="1265"/>
                </a:lnTo>
                <a:lnTo>
                  <a:pt x="648" y="1265"/>
                </a:lnTo>
                <a:lnTo>
                  <a:pt x="676" y="1262"/>
                </a:lnTo>
                <a:lnTo>
                  <a:pt x="701" y="1256"/>
                </a:lnTo>
                <a:lnTo>
                  <a:pt x="729" y="1243"/>
                </a:lnTo>
                <a:lnTo>
                  <a:pt x="754" y="1230"/>
                </a:lnTo>
                <a:lnTo>
                  <a:pt x="779" y="1210"/>
                </a:lnTo>
                <a:lnTo>
                  <a:pt x="802" y="1187"/>
                </a:lnTo>
                <a:lnTo>
                  <a:pt x="824" y="1161"/>
                </a:lnTo>
                <a:lnTo>
                  <a:pt x="829" y="1164"/>
                </a:lnTo>
                <a:lnTo>
                  <a:pt x="835" y="1168"/>
                </a:lnTo>
                <a:lnTo>
                  <a:pt x="837" y="1174"/>
                </a:lnTo>
                <a:lnTo>
                  <a:pt x="842" y="1177"/>
                </a:lnTo>
                <a:lnTo>
                  <a:pt x="845" y="1184"/>
                </a:lnTo>
                <a:lnTo>
                  <a:pt x="847" y="1190"/>
                </a:lnTo>
                <a:lnTo>
                  <a:pt x="852" y="1194"/>
                </a:lnTo>
                <a:lnTo>
                  <a:pt x="855" y="1197"/>
                </a:lnTo>
                <a:lnTo>
                  <a:pt x="862" y="1207"/>
                </a:lnTo>
                <a:lnTo>
                  <a:pt x="870" y="1217"/>
                </a:lnTo>
                <a:lnTo>
                  <a:pt x="877" y="1223"/>
                </a:lnTo>
                <a:lnTo>
                  <a:pt x="887" y="1230"/>
                </a:lnTo>
                <a:lnTo>
                  <a:pt x="898" y="1239"/>
                </a:lnTo>
                <a:lnTo>
                  <a:pt x="908" y="1246"/>
                </a:lnTo>
                <a:lnTo>
                  <a:pt x="918" y="1252"/>
                </a:lnTo>
                <a:lnTo>
                  <a:pt x="930" y="1256"/>
                </a:lnTo>
                <a:lnTo>
                  <a:pt x="940" y="1262"/>
                </a:lnTo>
                <a:lnTo>
                  <a:pt x="950" y="1265"/>
                </a:lnTo>
                <a:lnTo>
                  <a:pt x="963" y="1272"/>
                </a:lnTo>
                <a:lnTo>
                  <a:pt x="973" y="1275"/>
                </a:lnTo>
                <a:lnTo>
                  <a:pt x="983" y="1278"/>
                </a:lnTo>
                <a:lnTo>
                  <a:pt x="996" y="1278"/>
                </a:lnTo>
                <a:lnTo>
                  <a:pt x="1006" y="1282"/>
                </a:lnTo>
                <a:lnTo>
                  <a:pt x="1014" y="1282"/>
                </a:lnTo>
                <a:lnTo>
                  <a:pt x="1036" y="1285"/>
                </a:lnTo>
                <a:lnTo>
                  <a:pt x="1056" y="1285"/>
                </a:lnTo>
                <a:lnTo>
                  <a:pt x="1077" y="1285"/>
                </a:lnTo>
                <a:lnTo>
                  <a:pt x="1094" y="1278"/>
                </a:lnTo>
                <a:lnTo>
                  <a:pt x="1112" y="1275"/>
                </a:lnTo>
                <a:lnTo>
                  <a:pt x="1129" y="1269"/>
                </a:lnTo>
                <a:lnTo>
                  <a:pt x="1145" y="1262"/>
                </a:lnTo>
                <a:lnTo>
                  <a:pt x="1162" y="1252"/>
                </a:lnTo>
                <a:lnTo>
                  <a:pt x="1175" y="1239"/>
                </a:lnTo>
                <a:lnTo>
                  <a:pt x="1190" y="1226"/>
                </a:lnTo>
                <a:lnTo>
                  <a:pt x="1205" y="1217"/>
                </a:lnTo>
                <a:lnTo>
                  <a:pt x="1218" y="1200"/>
                </a:lnTo>
                <a:lnTo>
                  <a:pt x="1233" y="1184"/>
                </a:lnTo>
                <a:lnTo>
                  <a:pt x="1245" y="1164"/>
                </a:lnTo>
                <a:lnTo>
                  <a:pt x="1258" y="1148"/>
                </a:lnTo>
                <a:lnTo>
                  <a:pt x="1271" y="1128"/>
                </a:lnTo>
                <a:lnTo>
                  <a:pt x="1273" y="1122"/>
                </a:lnTo>
                <a:lnTo>
                  <a:pt x="1288" y="1135"/>
                </a:lnTo>
                <a:lnTo>
                  <a:pt x="1301" y="1145"/>
                </a:lnTo>
                <a:lnTo>
                  <a:pt x="1316" y="1155"/>
                </a:lnTo>
                <a:lnTo>
                  <a:pt x="1334" y="1164"/>
                </a:lnTo>
                <a:lnTo>
                  <a:pt x="1349" y="1174"/>
                </a:lnTo>
                <a:lnTo>
                  <a:pt x="1366" y="1184"/>
                </a:lnTo>
                <a:lnTo>
                  <a:pt x="1384" y="1190"/>
                </a:lnTo>
                <a:lnTo>
                  <a:pt x="1402" y="1197"/>
                </a:lnTo>
                <a:lnTo>
                  <a:pt x="1419" y="1203"/>
                </a:lnTo>
                <a:lnTo>
                  <a:pt x="1437" y="1207"/>
                </a:lnTo>
                <a:lnTo>
                  <a:pt x="1457" y="1213"/>
                </a:lnTo>
                <a:lnTo>
                  <a:pt x="1475" y="1217"/>
                </a:lnTo>
                <a:lnTo>
                  <a:pt x="1495" y="1217"/>
                </a:lnTo>
                <a:lnTo>
                  <a:pt x="1513" y="1220"/>
                </a:lnTo>
                <a:lnTo>
                  <a:pt x="1533" y="1220"/>
                </a:lnTo>
                <a:lnTo>
                  <a:pt x="1551" y="1217"/>
                </a:lnTo>
                <a:lnTo>
                  <a:pt x="1568" y="1217"/>
                </a:lnTo>
                <a:lnTo>
                  <a:pt x="1586" y="1213"/>
                </a:lnTo>
                <a:lnTo>
                  <a:pt x="1603" y="1207"/>
                </a:lnTo>
                <a:lnTo>
                  <a:pt x="1621" y="1200"/>
                </a:lnTo>
                <a:lnTo>
                  <a:pt x="1639" y="1194"/>
                </a:lnTo>
                <a:lnTo>
                  <a:pt x="1654" y="1187"/>
                </a:lnTo>
                <a:lnTo>
                  <a:pt x="1669" y="1177"/>
                </a:lnTo>
                <a:lnTo>
                  <a:pt x="1684" y="1164"/>
                </a:lnTo>
                <a:lnTo>
                  <a:pt x="1699" y="1151"/>
                </a:lnTo>
                <a:lnTo>
                  <a:pt x="1714" y="1138"/>
                </a:lnTo>
                <a:lnTo>
                  <a:pt x="1727" y="1122"/>
                </a:lnTo>
                <a:lnTo>
                  <a:pt x="1737" y="1106"/>
                </a:lnTo>
                <a:lnTo>
                  <a:pt x="1750" y="1086"/>
                </a:lnTo>
                <a:lnTo>
                  <a:pt x="1760" y="1066"/>
                </a:lnTo>
                <a:lnTo>
                  <a:pt x="1767" y="1044"/>
                </a:lnTo>
                <a:lnTo>
                  <a:pt x="1775" y="1018"/>
                </a:lnTo>
                <a:lnTo>
                  <a:pt x="1780" y="1005"/>
                </a:lnTo>
                <a:lnTo>
                  <a:pt x="1782" y="991"/>
                </a:lnTo>
                <a:lnTo>
                  <a:pt x="1785" y="975"/>
                </a:lnTo>
                <a:lnTo>
                  <a:pt x="1788" y="959"/>
                </a:lnTo>
                <a:lnTo>
                  <a:pt x="1798" y="956"/>
                </a:lnTo>
                <a:lnTo>
                  <a:pt x="1810" y="956"/>
                </a:lnTo>
                <a:lnTo>
                  <a:pt x="1820" y="952"/>
                </a:lnTo>
                <a:lnTo>
                  <a:pt x="1830" y="949"/>
                </a:lnTo>
                <a:lnTo>
                  <a:pt x="1843" y="946"/>
                </a:lnTo>
                <a:lnTo>
                  <a:pt x="1853" y="939"/>
                </a:lnTo>
                <a:lnTo>
                  <a:pt x="1863" y="936"/>
                </a:lnTo>
                <a:lnTo>
                  <a:pt x="1876" y="926"/>
                </a:lnTo>
                <a:lnTo>
                  <a:pt x="1886" y="920"/>
                </a:lnTo>
                <a:lnTo>
                  <a:pt x="1896" y="913"/>
                </a:lnTo>
                <a:lnTo>
                  <a:pt x="1906" y="903"/>
                </a:lnTo>
                <a:lnTo>
                  <a:pt x="1914" y="897"/>
                </a:lnTo>
                <a:lnTo>
                  <a:pt x="1924" y="887"/>
                </a:lnTo>
                <a:lnTo>
                  <a:pt x="1931" y="877"/>
                </a:lnTo>
                <a:lnTo>
                  <a:pt x="1939" y="868"/>
                </a:lnTo>
                <a:lnTo>
                  <a:pt x="1946" y="858"/>
                </a:lnTo>
                <a:lnTo>
                  <a:pt x="1961" y="838"/>
                </a:lnTo>
                <a:lnTo>
                  <a:pt x="1974" y="815"/>
                </a:lnTo>
                <a:lnTo>
                  <a:pt x="1987" y="789"/>
                </a:lnTo>
                <a:lnTo>
                  <a:pt x="1997" y="760"/>
                </a:lnTo>
                <a:lnTo>
                  <a:pt x="2007" y="734"/>
                </a:lnTo>
                <a:lnTo>
                  <a:pt x="2014" y="704"/>
                </a:lnTo>
                <a:lnTo>
                  <a:pt x="2019" y="675"/>
                </a:lnTo>
                <a:lnTo>
                  <a:pt x="2022" y="649"/>
                </a:lnTo>
                <a:lnTo>
                  <a:pt x="2022" y="623"/>
                </a:lnTo>
                <a:lnTo>
                  <a:pt x="2019" y="597"/>
                </a:lnTo>
                <a:lnTo>
                  <a:pt x="2012" y="571"/>
                </a:lnTo>
                <a:lnTo>
                  <a:pt x="2002" y="551"/>
                </a:lnTo>
                <a:lnTo>
                  <a:pt x="1987" y="532"/>
                </a:lnTo>
                <a:lnTo>
                  <a:pt x="1969" y="515"/>
                </a:lnTo>
                <a:lnTo>
                  <a:pt x="1946" y="502"/>
                </a:lnTo>
                <a:lnTo>
                  <a:pt x="1919" y="496"/>
                </a:lnTo>
                <a:lnTo>
                  <a:pt x="1914" y="496"/>
                </a:lnTo>
                <a:lnTo>
                  <a:pt x="1909" y="496"/>
                </a:lnTo>
                <a:lnTo>
                  <a:pt x="1904" y="492"/>
                </a:lnTo>
                <a:lnTo>
                  <a:pt x="1898" y="492"/>
                </a:lnTo>
                <a:lnTo>
                  <a:pt x="1893" y="492"/>
                </a:lnTo>
                <a:lnTo>
                  <a:pt x="1888" y="492"/>
                </a:lnTo>
                <a:lnTo>
                  <a:pt x="1883" y="489"/>
                </a:lnTo>
                <a:lnTo>
                  <a:pt x="1878" y="489"/>
                </a:lnTo>
                <a:lnTo>
                  <a:pt x="1891" y="460"/>
                </a:lnTo>
                <a:lnTo>
                  <a:pt x="1901" y="424"/>
                </a:lnTo>
                <a:lnTo>
                  <a:pt x="1909" y="391"/>
                </a:lnTo>
                <a:lnTo>
                  <a:pt x="1914" y="355"/>
                </a:lnTo>
                <a:lnTo>
                  <a:pt x="1914" y="320"/>
                </a:lnTo>
                <a:lnTo>
                  <a:pt x="1909" y="287"/>
                </a:lnTo>
                <a:lnTo>
                  <a:pt x="1898" y="251"/>
                </a:lnTo>
                <a:lnTo>
                  <a:pt x="1878" y="219"/>
                </a:lnTo>
                <a:lnTo>
                  <a:pt x="1858" y="192"/>
                </a:lnTo>
                <a:lnTo>
                  <a:pt x="1838" y="173"/>
                </a:lnTo>
                <a:lnTo>
                  <a:pt x="1818" y="157"/>
                </a:lnTo>
                <a:lnTo>
                  <a:pt x="1795" y="140"/>
                </a:lnTo>
                <a:lnTo>
                  <a:pt x="1775" y="130"/>
                </a:lnTo>
                <a:lnTo>
                  <a:pt x="1752" y="127"/>
                </a:lnTo>
                <a:lnTo>
                  <a:pt x="1730" y="124"/>
                </a:lnTo>
                <a:lnTo>
                  <a:pt x="1707" y="124"/>
                </a:lnTo>
                <a:lnTo>
                  <a:pt x="1687" y="130"/>
                </a:lnTo>
                <a:lnTo>
                  <a:pt x="1664" y="137"/>
                </a:lnTo>
                <a:lnTo>
                  <a:pt x="1644" y="147"/>
                </a:lnTo>
                <a:lnTo>
                  <a:pt x="1621" y="160"/>
                </a:lnTo>
                <a:lnTo>
                  <a:pt x="1601" y="176"/>
                </a:lnTo>
                <a:lnTo>
                  <a:pt x="1583" y="196"/>
                </a:lnTo>
                <a:lnTo>
                  <a:pt x="1563" y="219"/>
                </a:lnTo>
                <a:lnTo>
                  <a:pt x="1545" y="241"/>
                </a:lnTo>
                <a:lnTo>
                  <a:pt x="1543" y="245"/>
                </a:lnTo>
                <a:lnTo>
                  <a:pt x="1530" y="228"/>
                </a:lnTo>
                <a:lnTo>
                  <a:pt x="1520" y="215"/>
                </a:lnTo>
                <a:lnTo>
                  <a:pt x="1508" y="202"/>
                </a:lnTo>
                <a:lnTo>
                  <a:pt x="1495" y="186"/>
                </a:lnTo>
                <a:lnTo>
                  <a:pt x="1482" y="173"/>
                </a:lnTo>
                <a:lnTo>
                  <a:pt x="1470" y="160"/>
                </a:lnTo>
                <a:lnTo>
                  <a:pt x="1457" y="150"/>
                </a:lnTo>
                <a:lnTo>
                  <a:pt x="1445" y="137"/>
                </a:lnTo>
                <a:lnTo>
                  <a:pt x="1430" y="130"/>
                </a:lnTo>
                <a:lnTo>
                  <a:pt x="1414" y="121"/>
                </a:lnTo>
                <a:lnTo>
                  <a:pt x="1402" y="114"/>
                </a:lnTo>
                <a:lnTo>
                  <a:pt x="1384" y="111"/>
                </a:lnTo>
                <a:lnTo>
                  <a:pt x="1369" y="108"/>
                </a:lnTo>
                <a:lnTo>
                  <a:pt x="1351" y="108"/>
                </a:lnTo>
                <a:lnTo>
                  <a:pt x="1336" y="108"/>
                </a:lnTo>
                <a:lnTo>
                  <a:pt x="1316" y="114"/>
                </a:lnTo>
                <a:lnTo>
                  <a:pt x="1309" y="117"/>
                </a:lnTo>
                <a:lnTo>
                  <a:pt x="1298" y="124"/>
                </a:lnTo>
                <a:lnTo>
                  <a:pt x="1288" y="134"/>
                </a:lnTo>
                <a:lnTo>
                  <a:pt x="1278" y="144"/>
                </a:lnTo>
                <a:lnTo>
                  <a:pt x="1271" y="157"/>
                </a:lnTo>
                <a:lnTo>
                  <a:pt x="1263" y="170"/>
                </a:lnTo>
                <a:lnTo>
                  <a:pt x="1256" y="179"/>
                </a:lnTo>
                <a:lnTo>
                  <a:pt x="1248" y="189"/>
                </a:lnTo>
                <a:lnTo>
                  <a:pt x="1240" y="179"/>
                </a:lnTo>
                <a:lnTo>
                  <a:pt x="1233" y="173"/>
                </a:lnTo>
                <a:lnTo>
                  <a:pt x="1225" y="166"/>
                </a:lnTo>
                <a:lnTo>
                  <a:pt x="1215" y="163"/>
                </a:lnTo>
                <a:lnTo>
                  <a:pt x="1205" y="160"/>
                </a:lnTo>
                <a:lnTo>
                  <a:pt x="1198" y="157"/>
                </a:lnTo>
                <a:lnTo>
                  <a:pt x="1187" y="157"/>
                </a:lnTo>
                <a:lnTo>
                  <a:pt x="1177" y="157"/>
                </a:lnTo>
                <a:lnTo>
                  <a:pt x="1170" y="160"/>
                </a:lnTo>
                <a:lnTo>
                  <a:pt x="1160" y="163"/>
                </a:lnTo>
                <a:lnTo>
                  <a:pt x="1152" y="166"/>
                </a:lnTo>
                <a:lnTo>
                  <a:pt x="1142" y="173"/>
                </a:lnTo>
                <a:lnTo>
                  <a:pt x="1135" y="183"/>
                </a:lnTo>
                <a:lnTo>
                  <a:pt x="1127" y="192"/>
                </a:lnTo>
                <a:lnTo>
                  <a:pt x="1122" y="205"/>
                </a:lnTo>
                <a:lnTo>
                  <a:pt x="1117" y="219"/>
                </a:lnTo>
                <a:close/>
              </a:path>
            </a:pathLst>
          </a:custGeom>
          <a:solidFill>
            <a:srgbClr val="B9D0DC"/>
          </a:solidFill>
          <a:ln w="9525">
            <a:solidFill>
              <a:schemeClr val="bg1"/>
            </a:solidFill>
            <a:round/>
            <a:headEnd/>
            <a:tailEnd/>
          </a:ln>
          <a:effectLst/>
        </p:spPr>
        <p:txBody>
          <a:bodyPr/>
          <a:lstStyle/>
          <a:p>
            <a:pPr algn="ctr" eaLnBrk="0" hangingPunct="0">
              <a:lnSpc>
                <a:spcPct val="90000"/>
              </a:lnSpc>
              <a:spcBef>
                <a:spcPct val="30000"/>
              </a:spcBef>
              <a:spcAft>
                <a:spcPct val="10000"/>
              </a:spcAft>
            </a:pPr>
            <a:endParaRPr lang="en-US" sz="900" dirty="0">
              <a:latin typeface="+mn-lt"/>
            </a:endParaRPr>
          </a:p>
        </p:txBody>
      </p:sp>
      <p:sp>
        <p:nvSpPr>
          <p:cNvPr id="30" name="Freeform 28"/>
          <p:cNvSpPr>
            <a:spLocks/>
          </p:cNvSpPr>
          <p:nvPr/>
        </p:nvSpPr>
        <p:spPr bwMode="auto">
          <a:xfrm>
            <a:off x="5348611" y="1663176"/>
            <a:ext cx="1160996" cy="596567"/>
          </a:xfrm>
          <a:custGeom>
            <a:avLst/>
            <a:gdLst>
              <a:gd name="T0" fmla="*/ 1 w 2022"/>
              <a:gd name="T1" fmla="*/ 0 h 1285"/>
              <a:gd name="T2" fmla="*/ 1 w 2022"/>
              <a:gd name="T3" fmla="*/ 0 h 1285"/>
              <a:gd name="T4" fmla="*/ 1 w 2022"/>
              <a:gd name="T5" fmla="*/ 0 h 1285"/>
              <a:gd name="T6" fmla="*/ 1 w 2022"/>
              <a:gd name="T7" fmla="*/ 0 h 1285"/>
              <a:gd name="T8" fmla="*/ 1 w 2022"/>
              <a:gd name="T9" fmla="*/ 0 h 1285"/>
              <a:gd name="T10" fmla="*/ 1 w 2022"/>
              <a:gd name="T11" fmla="*/ 0 h 1285"/>
              <a:gd name="T12" fmla="*/ 1 w 2022"/>
              <a:gd name="T13" fmla="*/ 0 h 1285"/>
              <a:gd name="T14" fmla="*/ 1 w 2022"/>
              <a:gd name="T15" fmla="*/ 0 h 1285"/>
              <a:gd name="T16" fmla="*/ 1 w 2022"/>
              <a:gd name="T17" fmla="*/ 0 h 1285"/>
              <a:gd name="T18" fmla="*/ 1 w 2022"/>
              <a:gd name="T19" fmla="*/ 0 h 1285"/>
              <a:gd name="T20" fmla="*/ 1 w 2022"/>
              <a:gd name="T21" fmla="*/ 0 h 1285"/>
              <a:gd name="T22" fmla="*/ 1 w 2022"/>
              <a:gd name="T23" fmla="*/ 0 h 1285"/>
              <a:gd name="T24" fmla="*/ 1 w 2022"/>
              <a:gd name="T25" fmla="*/ 0 h 1285"/>
              <a:gd name="T26" fmla="*/ 1 w 2022"/>
              <a:gd name="T27" fmla="*/ 0 h 1285"/>
              <a:gd name="T28" fmla="*/ 1 w 2022"/>
              <a:gd name="T29" fmla="*/ 0 h 1285"/>
              <a:gd name="T30" fmla="*/ 1 w 2022"/>
              <a:gd name="T31" fmla="*/ 0 h 1285"/>
              <a:gd name="T32" fmla="*/ 0 w 2022"/>
              <a:gd name="T33" fmla="*/ 0 h 1285"/>
              <a:gd name="T34" fmla="*/ 1 w 2022"/>
              <a:gd name="T35" fmla="*/ 0 h 1285"/>
              <a:gd name="T36" fmla="*/ 1 w 2022"/>
              <a:gd name="T37" fmla="*/ 0 h 1285"/>
              <a:gd name="T38" fmla="*/ 1 w 2022"/>
              <a:gd name="T39" fmla="*/ 0 h 1285"/>
              <a:gd name="T40" fmla="*/ 1 w 2022"/>
              <a:gd name="T41" fmla="*/ 0 h 1285"/>
              <a:gd name="T42" fmla="*/ 1 w 2022"/>
              <a:gd name="T43" fmla="*/ 0 h 1285"/>
              <a:gd name="T44" fmla="*/ 1 w 2022"/>
              <a:gd name="T45" fmla="*/ 0 h 1285"/>
              <a:gd name="T46" fmla="*/ 1 w 2022"/>
              <a:gd name="T47" fmla="*/ 0 h 1285"/>
              <a:gd name="T48" fmla="*/ 1 w 2022"/>
              <a:gd name="T49" fmla="*/ 0 h 1285"/>
              <a:gd name="T50" fmla="*/ 1 w 2022"/>
              <a:gd name="T51" fmla="*/ 0 h 1285"/>
              <a:gd name="T52" fmla="*/ 1 w 2022"/>
              <a:gd name="T53" fmla="*/ 0 h 1285"/>
              <a:gd name="T54" fmla="*/ 1 w 2022"/>
              <a:gd name="T55" fmla="*/ 0 h 1285"/>
              <a:gd name="T56" fmla="*/ 1 w 2022"/>
              <a:gd name="T57" fmla="*/ 0 h 1285"/>
              <a:gd name="T58" fmla="*/ 1 w 2022"/>
              <a:gd name="T59" fmla="*/ 0 h 1285"/>
              <a:gd name="T60" fmla="*/ 1 w 2022"/>
              <a:gd name="T61" fmla="*/ 0 h 1285"/>
              <a:gd name="T62" fmla="*/ 1 w 2022"/>
              <a:gd name="T63" fmla="*/ 0 h 1285"/>
              <a:gd name="T64" fmla="*/ 1 w 2022"/>
              <a:gd name="T65" fmla="*/ 0 h 1285"/>
              <a:gd name="T66" fmla="*/ 1 w 2022"/>
              <a:gd name="T67" fmla="*/ 0 h 1285"/>
              <a:gd name="T68" fmla="*/ 1 w 2022"/>
              <a:gd name="T69" fmla="*/ 0 h 1285"/>
              <a:gd name="T70" fmla="*/ 1 w 2022"/>
              <a:gd name="T71" fmla="*/ 0 h 1285"/>
              <a:gd name="T72" fmla="*/ 1 w 2022"/>
              <a:gd name="T73" fmla="*/ 0 h 1285"/>
              <a:gd name="T74" fmla="*/ 1 w 2022"/>
              <a:gd name="T75" fmla="*/ 0 h 1285"/>
              <a:gd name="T76" fmla="*/ 1 w 2022"/>
              <a:gd name="T77" fmla="*/ 0 h 1285"/>
              <a:gd name="T78" fmla="*/ 1 w 2022"/>
              <a:gd name="T79" fmla="*/ 0 h 1285"/>
              <a:gd name="T80" fmla="*/ 1 w 2022"/>
              <a:gd name="T81" fmla="*/ 0 h 1285"/>
              <a:gd name="T82" fmla="*/ 1 w 2022"/>
              <a:gd name="T83" fmla="*/ 0 h 1285"/>
              <a:gd name="T84" fmla="*/ 1 w 2022"/>
              <a:gd name="T85" fmla="*/ 0 h 1285"/>
              <a:gd name="T86" fmla="*/ 1 w 2022"/>
              <a:gd name="T87" fmla="*/ 0 h 1285"/>
              <a:gd name="T88" fmla="*/ 1 w 2022"/>
              <a:gd name="T89" fmla="*/ 0 h 1285"/>
              <a:gd name="T90" fmla="*/ 1 w 2022"/>
              <a:gd name="T91" fmla="*/ 0 h 1285"/>
              <a:gd name="T92" fmla="*/ 1 w 2022"/>
              <a:gd name="T93" fmla="*/ 0 h 1285"/>
              <a:gd name="T94" fmla="*/ 1 w 2022"/>
              <a:gd name="T95" fmla="*/ 0 h 1285"/>
              <a:gd name="T96" fmla="*/ 1 w 2022"/>
              <a:gd name="T97" fmla="*/ 0 h 1285"/>
              <a:gd name="T98" fmla="*/ 1 w 2022"/>
              <a:gd name="T99" fmla="*/ 0 h 1285"/>
              <a:gd name="T100" fmla="*/ 1 w 2022"/>
              <a:gd name="T101" fmla="*/ 0 h 1285"/>
              <a:gd name="T102" fmla="*/ 1 w 2022"/>
              <a:gd name="T103" fmla="*/ 0 h 1285"/>
              <a:gd name="T104" fmla="*/ 1 w 2022"/>
              <a:gd name="T105" fmla="*/ 0 h 1285"/>
              <a:gd name="T106" fmla="*/ 1 w 2022"/>
              <a:gd name="T107" fmla="*/ 0 h 1285"/>
              <a:gd name="T108" fmla="*/ 1 w 2022"/>
              <a:gd name="T109" fmla="*/ 0 h 1285"/>
              <a:gd name="T110" fmla="*/ 1 w 2022"/>
              <a:gd name="T111" fmla="*/ 0 h 1285"/>
              <a:gd name="T112" fmla="*/ 1 w 2022"/>
              <a:gd name="T113" fmla="*/ 0 h 1285"/>
              <a:gd name="T114" fmla="*/ 1 w 2022"/>
              <a:gd name="T115" fmla="*/ 0 h 1285"/>
              <a:gd name="T116" fmla="*/ 1 w 2022"/>
              <a:gd name="T117" fmla="*/ 0 h 1285"/>
              <a:gd name="T118" fmla="*/ 1 w 2022"/>
              <a:gd name="T119" fmla="*/ 0 h 1285"/>
              <a:gd name="T120" fmla="*/ 1 w 2022"/>
              <a:gd name="T121" fmla="*/ 0 h 1285"/>
              <a:gd name="T122" fmla="*/ 1 w 2022"/>
              <a:gd name="T123" fmla="*/ 0 h 12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22"/>
              <a:gd name="T187" fmla="*/ 0 h 1285"/>
              <a:gd name="T188" fmla="*/ 2022 w 2022"/>
              <a:gd name="T189" fmla="*/ 1285 h 12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22" h="1285">
                <a:moveTo>
                  <a:pt x="1117" y="219"/>
                </a:moveTo>
                <a:lnTo>
                  <a:pt x="1104" y="186"/>
                </a:lnTo>
                <a:lnTo>
                  <a:pt x="1092" y="157"/>
                </a:lnTo>
                <a:lnTo>
                  <a:pt x="1074" y="127"/>
                </a:lnTo>
                <a:lnTo>
                  <a:pt x="1056" y="104"/>
                </a:lnTo>
                <a:lnTo>
                  <a:pt x="1034" y="78"/>
                </a:lnTo>
                <a:lnTo>
                  <a:pt x="1014" y="59"/>
                </a:lnTo>
                <a:lnTo>
                  <a:pt x="988" y="42"/>
                </a:lnTo>
                <a:lnTo>
                  <a:pt x="966" y="29"/>
                </a:lnTo>
                <a:lnTo>
                  <a:pt x="940" y="16"/>
                </a:lnTo>
                <a:lnTo>
                  <a:pt x="913" y="7"/>
                </a:lnTo>
                <a:lnTo>
                  <a:pt x="885" y="3"/>
                </a:lnTo>
                <a:lnTo>
                  <a:pt x="860" y="0"/>
                </a:lnTo>
                <a:lnTo>
                  <a:pt x="832" y="0"/>
                </a:lnTo>
                <a:lnTo>
                  <a:pt x="804" y="3"/>
                </a:lnTo>
                <a:lnTo>
                  <a:pt x="779" y="13"/>
                </a:lnTo>
                <a:lnTo>
                  <a:pt x="751" y="23"/>
                </a:lnTo>
                <a:lnTo>
                  <a:pt x="726" y="42"/>
                </a:lnTo>
                <a:lnTo>
                  <a:pt x="706" y="65"/>
                </a:lnTo>
                <a:lnTo>
                  <a:pt x="686" y="95"/>
                </a:lnTo>
                <a:lnTo>
                  <a:pt x="673" y="127"/>
                </a:lnTo>
                <a:lnTo>
                  <a:pt x="661" y="163"/>
                </a:lnTo>
                <a:lnTo>
                  <a:pt x="653" y="199"/>
                </a:lnTo>
                <a:lnTo>
                  <a:pt x="645" y="235"/>
                </a:lnTo>
                <a:lnTo>
                  <a:pt x="640" y="267"/>
                </a:lnTo>
                <a:lnTo>
                  <a:pt x="633" y="277"/>
                </a:lnTo>
                <a:lnTo>
                  <a:pt x="618" y="277"/>
                </a:lnTo>
                <a:lnTo>
                  <a:pt x="605" y="277"/>
                </a:lnTo>
                <a:lnTo>
                  <a:pt x="590" y="274"/>
                </a:lnTo>
                <a:lnTo>
                  <a:pt x="577" y="271"/>
                </a:lnTo>
                <a:lnTo>
                  <a:pt x="562" y="267"/>
                </a:lnTo>
                <a:lnTo>
                  <a:pt x="550" y="264"/>
                </a:lnTo>
                <a:lnTo>
                  <a:pt x="534" y="261"/>
                </a:lnTo>
                <a:lnTo>
                  <a:pt x="522" y="254"/>
                </a:lnTo>
                <a:lnTo>
                  <a:pt x="507" y="254"/>
                </a:lnTo>
                <a:lnTo>
                  <a:pt x="494" y="251"/>
                </a:lnTo>
                <a:lnTo>
                  <a:pt x="479" y="251"/>
                </a:lnTo>
                <a:lnTo>
                  <a:pt x="466" y="254"/>
                </a:lnTo>
                <a:lnTo>
                  <a:pt x="451" y="254"/>
                </a:lnTo>
                <a:lnTo>
                  <a:pt x="439" y="258"/>
                </a:lnTo>
                <a:lnTo>
                  <a:pt x="424" y="264"/>
                </a:lnTo>
                <a:lnTo>
                  <a:pt x="411" y="274"/>
                </a:lnTo>
                <a:lnTo>
                  <a:pt x="398" y="284"/>
                </a:lnTo>
                <a:lnTo>
                  <a:pt x="391" y="297"/>
                </a:lnTo>
                <a:lnTo>
                  <a:pt x="383" y="313"/>
                </a:lnTo>
                <a:lnTo>
                  <a:pt x="378" y="329"/>
                </a:lnTo>
                <a:lnTo>
                  <a:pt x="373" y="349"/>
                </a:lnTo>
                <a:lnTo>
                  <a:pt x="371" y="365"/>
                </a:lnTo>
                <a:lnTo>
                  <a:pt x="371" y="385"/>
                </a:lnTo>
                <a:lnTo>
                  <a:pt x="371" y="401"/>
                </a:lnTo>
                <a:lnTo>
                  <a:pt x="358" y="401"/>
                </a:lnTo>
                <a:lnTo>
                  <a:pt x="343" y="401"/>
                </a:lnTo>
                <a:lnTo>
                  <a:pt x="330" y="401"/>
                </a:lnTo>
                <a:lnTo>
                  <a:pt x="315" y="401"/>
                </a:lnTo>
                <a:lnTo>
                  <a:pt x="300" y="401"/>
                </a:lnTo>
                <a:lnTo>
                  <a:pt x="285" y="404"/>
                </a:lnTo>
                <a:lnTo>
                  <a:pt x="270" y="408"/>
                </a:lnTo>
                <a:lnTo>
                  <a:pt x="257" y="411"/>
                </a:lnTo>
                <a:lnTo>
                  <a:pt x="242" y="414"/>
                </a:lnTo>
                <a:lnTo>
                  <a:pt x="227" y="421"/>
                </a:lnTo>
                <a:lnTo>
                  <a:pt x="214" y="427"/>
                </a:lnTo>
                <a:lnTo>
                  <a:pt x="202" y="434"/>
                </a:lnTo>
                <a:lnTo>
                  <a:pt x="189" y="440"/>
                </a:lnTo>
                <a:lnTo>
                  <a:pt x="176" y="450"/>
                </a:lnTo>
                <a:lnTo>
                  <a:pt x="166" y="463"/>
                </a:lnTo>
                <a:lnTo>
                  <a:pt x="159" y="476"/>
                </a:lnTo>
                <a:lnTo>
                  <a:pt x="151" y="492"/>
                </a:lnTo>
                <a:lnTo>
                  <a:pt x="146" y="509"/>
                </a:lnTo>
                <a:lnTo>
                  <a:pt x="146" y="522"/>
                </a:lnTo>
                <a:lnTo>
                  <a:pt x="146" y="538"/>
                </a:lnTo>
                <a:lnTo>
                  <a:pt x="146" y="554"/>
                </a:lnTo>
                <a:lnTo>
                  <a:pt x="149" y="571"/>
                </a:lnTo>
                <a:lnTo>
                  <a:pt x="151" y="587"/>
                </a:lnTo>
                <a:lnTo>
                  <a:pt x="151" y="603"/>
                </a:lnTo>
                <a:lnTo>
                  <a:pt x="129" y="607"/>
                </a:lnTo>
                <a:lnTo>
                  <a:pt x="106" y="616"/>
                </a:lnTo>
                <a:lnTo>
                  <a:pt x="86" y="629"/>
                </a:lnTo>
                <a:lnTo>
                  <a:pt x="66" y="646"/>
                </a:lnTo>
                <a:lnTo>
                  <a:pt x="48" y="669"/>
                </a:lnTo>
                <a:lnTo>
                  <a:pt x="33" y="695"/>
                </a:lnTo>
                <a:lnTo>
                  <a:pt x="20" y="721"/>
                </a:lnTo>
                <a:lnTo>
                  <a:pt x="10" y="747"/>
                </a:lnTo>
                <a:lnTo>
                  <a:pt x="3" y="776"/>
                </a:lnTo>
                <a:lnTo>
                  <a:pt x="0" y="806"/>
                </a:lnTo>
                <a:lnTo>
                  <a:pt x="0" y="835"/>
                </a:lnTo>
                <a:lnTo>
                  <a:pt x="3" y="864"/>
                </a:lnTo>
                <a:lnTo>
                  <a:pt x="13" y="890"/>
                </a:lnTo>
                <a:lnTo>
                  <a:pt x="25" y="916"/>
                </a:lnTo>
                <a:lnTo>
                  <a:pt x="40" y="936"/>
                </a:lnTo>
                <a:lnTo>
                  <a:pt x="63" y="952"/>
                </a:lnTo>
                <a:lnTo>
                  <a:pt x="76" y="959"/>
                </a:lnTo>
                <a:lnTo>
                  <a:pt x="88" y="962"/>
                </a:lnTo>
                <a:lnTo>
                  <a:pt x="103" y="965"/>
                </a:lnTo>
                <a:lnTo>
                  <a:pt x="118" y="969"/>
                </a:lnTo>
                <a:lnTo>
                  <a:pt x="131" y="969"/>
                </a:lnTo>
                <a:lnTo>
                  <a:pt x="146" y="969"/>
                </a:lnTo>
                <a:lnTo>
                  <a:pt x="159" y="965"/>
                </a:lnTo>
                <a:lnTo>
                  <a:pt x="169" y="962"/>
                </a:lnTo>
                <a:lnTo>
                  <a:pt x="171" y="1014"/>
                </a:lnTo>
                <a:lnTo>
                  <a:pt x="179" y="1057"/>
                </a:lnTo>
                <a:lnTo>
                  <a:pt x="189" y="1093"/>
                </a:lnTo>
                <a:lnTo>
                  <a:pt x="202" y="1119"/>
                </a:lnTo>
                <a:lnTo>
                  <a:pt x="219" y="1145"/>
                </a:lnTo>
                <a:lnTo>
                  <a:pt x="237" y="1158"/>
                </a:lnTo>
                <a:lnTo>
                  <a:pt x="257" y="1171"/>
                </a:lnTo>
                <a:lnTo>
                  <a:pt x="280" y="1177"/>
                </a:lnTo>
                <a:lnTo>
                  <a:pt x="300" y="1181"/>
                </a:lnTo>
                <a:lnTo>
                  <a:pt x="323" y="1177"/>
                </a:lnTo>
                <a:lnTo>
                  <a:pt x="345" y="1177"/>
                </a:lnTo>
                <a:lnTo>
                  <a:pt x="363" y="1171"/>
                </a:lnTo>
                <a:lnTo>
                  <a:pt x="383" y="1164"/>
                </a:lnTo>
                <a:lnTo>
                  <a:pt x="398" y="1155"/>
                </a:lnTo>
                <a:lnTo>
                  <a:pt x="411" y="1145"/>
                </a:lnTo>
                <a:lnTo>
                  <a:pt x="421" y="1138"/>
                </a:lnTo>
                <a:lnTo>
                  <a:pt x="444" y="1164"/>
                </a:lnTo>
                <a:lnTo>
                  <a:pt x="466" y="1187"/>
                </a:lnTo>
                <a:lnTo>
                  <a:pt x="492" y="1210"/>
                </a:lnTo>
                <a:lnTo>
                  <a:pt x="517" y="1226"/>
                </a:lnTo>
                <a:lnTo>
                  <a:pt x="542" y="1239"/>
                </a:lnTo>
                <a:lnTo>
                  <a:pt x="567" y="1252"/>
                </a:lnTo>
                <a:lnTo>
                  <a:pt x="595" y="1259"/>
                </a:lnTo>
                <a:lnTo>
                  <a:pt x="623" y="1265"/>
                </a:lnTo>
                <a:lnTo>
                  <a:pt x="648" y="1265"/>
                </a:lnTo>
                <a:lnTo>
                  <a:pt x="676" y="1262"/>
                </a:lnTo>
                <a:lnTo>
                  <a:pt x="701" y="1256"/>
                </a:lnTo>
                <a:lnTo>
                  <a:pt x="729" y="1243"/>
                </a:lnTo>
                <a:lnTo>
                  <a:pt x="754" y="1230"/>
                </a:lnTo>
                <a:lnTo>
                  <a:pt x="779" y="1210"/>
                </a:lnTo>
                <a:lnTo>
                  <a:pt x="802" y="1187"/>
                </a:lnTo>
                <a:lnTo>
                  <a:pt x="824" y="1161"/>
                </a:lnTo>
                <a:lnTo>
                  <a:pt x="829" y="1164"/>
                </a:lnTo>
                <a:lnTo>
                  <a:pt x="835" y="1168"/>
                </a:lnTo>
                <a:lnTo>
                  <a:pt x="837" y="1174"/>
                </a:lnTo>
                <a:lnTo>
                  <a:pt x="842" y="1177"/>
                </a:lnTo>
                <a:lnTo>
                  <a:pt x="845" y="1184"/>
                </a:lnTo>
                <a:lnTo>
                  <a:pt x="847" y="1190"/>
                </a:lnTo>
                <a:lnTo>
                  <a:pt x="852" y="1194"/>
                </a:lnTo>
                <a:lnTo>
                  <a:pt x="855" y="1197"/>
                </a:lnTo>
                <a:lnTo>
                  <a:pt x="862" y="1207"/>
                </a:lnTo>
                <a:lnTo>
                  <a:pt x="870" y="1217"/>
                </a:lnTo>
                <a:lnTo>
                  <a:pt x="877" y="1223"/>
                </a:lnTo>
                <a:lnTo>
                  <a:pt x="887" y="1230"/>
                </a:lnTo>
                <a:lnTo>
                  <a:pt x="898" y="1239"/>
                </a:lnTo>
                <a:lnTo>
                  <a:pt x="908" y="1246"/>
                </a:lnTo>
                <a:lnTo>
                  <a:pt x="918" y="1252"/>
                </a:lnTo>
                <a:lnTo>
                  <a:pt x="930" y="1256"/>
                </a:lnTo>
                <a:lnTo>
                  <a:pt x="940" y="1262"/>
                </a:lnTo>
                <a:lnTo>
                  <a:pt x="950" y="1265"/>
                </a:lnTo>
                <a:lnTo>
                  <a:pt x="963" y="1272"/>
                </a:lnTo>
                <a:lnTo>
                  <a:pt x="973" y="1275"/>
                </a:lnTo>
                <a:lnTo>
                  <a:pt x="983" y="1278"/>
                </a:lnTo>
                <a:lnTo>
                  <a:pt x="996" y="1278"/>
                </a:lnTo>
                <a:lnTo>
                  <a:pt x="1006" y="1282"/>
                </a:lnTo>
                <a:lnTo>
                  <a:pt x="1014" y="1282"/>
                </a:lnTo>
                <a:lnTo>
                  <a:pt x="1036" y="1285"/>
                </a:lnTo>
                <a:lnTo>
                  <a:pt x="1056" y="1285"/>
                </a:lnTo>
                <a:lnTo>
                  <a:pt x="1077" y="1285"/>
                </a:lnTo>
                <a:lnTo>
                  <a:pt x="1094" y="1278"/>
                </a:lnTo>
                <a:lnTo>
                  <a:pt x="1112" y="1275"/>
                </a:lnTo>
                <a:lnTo>
                  <a:pt x="1129" y="1269"/>
                </a:lnTo>
                <a:lnTo>
                  <a:pt x="1145" y="1262"/>
                </a:lnTo>
                <a:lnTo>
                  <a:pt x="1162" y="1252"/>
                </a:lnTo>
                <a:lnTo>
                  <a:pt x="1175" y="1239"/>
                </a:lnTo>
                <a:lnTo>
                  <a:pt x="1190" y="1226"/>
                </a:lnTo>
                <a:lnTo>
                  <a:pt x="1205" y="1217"/>
                </a:lnTo>
                <a:lnTo>
                  <a:pt x="1218" y="1200"/>
                </a:lnTo>
                <a:lnTo>
                  <a:pt x="1233" y="1184"/>
                </a:lnTo>
                <a:lnTo>
                  <a:pt x="1245" y="1164"/>
                </a:lnTo>
                <a:lnTo>
                  <a:pt x="1258" y="1148"/>
                </a:lnTo>
                <a:lnTo>
                  <a:pt x="1271" y="1128"/>
                </a:lnTo>
                <a:lnTo>
                  <a:pt x="1273" y="1122"/>
                </a:lnTo>
                <a:lnTo>
                  <a:pt x="1288" y="1135"/>
                </a:lnTo>
                <a:lnTo>
                  <a:pt x="1301" y="1145"/>
                </a:lnTo>
                <a:lnTo>
                  <a:pt x="1316" y="1155"/>
                </a:lnTo>
                <a:lnTo>
                  <a:pt x="1334" y="1164"/>
                </a:lnTo>
                <a:lnTo>
                  <a:pt x="1349" y="1174"/>
                </a:lnTo>
                <a:lnTo>
                  <a:pt x="1366" y="1184"/>
                </a:lnTo>
                <a:lnTo>
                  <a:pt x="1384" y="1190"/>
                </a:lnTo>
                <a:lnTo>
                  <a:pt x="1402" y="1197"/>
                </a:lnTo>
                <a:lnTo>
                  <a:pt x="1419" y="1203"/>
                </a:lnTo>
                <a:lnTo>
                  <a:pt x="1437" y="1207"/>
                </a:lnTo>
                <a:lnTo>
                  <a:pt x="1457" y="1213"/>
                </a:lnTo>
                <a:lnTo>
                  <a:pt x="1475" y="1217"/>
                </a:lnTo>
                <a:lnTo>
                  <a:pt x="1495" y="1217"/>
                </a:lnTo>
                <a:lnTo>
                  <a:pt x="1513" y="1220"/>
                </a:lnTo>
                <a:lnTo>
                  <a:pt x="1533" y="1220"/>
                </a:lnTo>
                <a:lnTo>
                  <a:pt x="1551" y="1217"/>
                </a:lnTo>
                <a:lnTo>
                  <a:pt x="1568" y="1217"/>
                </a:lnTo>
                <a:lnTo>
                  <a:pt x="1586" y="1213"/>
                </a:lnTo>
                <a:lnTo>
                  <a:pt x="1603" y="1207"/>
                </a:lnTo>
                <a:lnTo>
                  <a:pt x="1621" y="1200"/>
                </a:lnTo>
                <a:lnTo>
                  <a:pt x="1639" y="1194"/>
                </a:lnTo>
                <a:lnTo>
                  <a:pt x="1654" y="1187"/>
                </a:lnTo>
                <a:lnTo>
                  <a:pt x="1669" y="1177"/>
                </a:lnTo>
                <a:lnTo>
                  <a:pt x="1684" y="1164"/>
                </a:lnTo>
                <a:lnTo>
                  <a:pt x="1699" y="1151"/>
                </a:lnTo>
                <a:lnTo>
                  <a:pt x="1714" y="1138"/>
                </a:lnTo>
                <a:lnTo>
                  <a:pt x="1727" y="1122"/>
                </a:lnTo>
                <a:lnTo>
                  <a:pt x="1737" y="1106"/>
                </a:lnTo>
                <a:lnTo>
                  <a:pt x="1750" y="1086"/>
                </a:lnTo>
                <a:lnTo>
                  <a:pt x="1760" y="1066"/>
                </a:lnTo>
                <a:lnTo>
                  <a:pt x="1767" y="1044"/>
                </a:lnTo>
                <a:lnTo>
                  <a:pt x="1775" y="1018"/>
                </a:lnTo>
                <a:lnTo>
                  <a:pt x="1780" y="1005"/>
                </a:lnTo>
                <a:lnTo>
                  <a:pt x="1782" y="991"/>
                </a:lnTo>
                <a:lnTo>
                  <a:pt x="1785" y="975"/>
                </a:lnTo>
                <a:lnTo>
                  <a:pt x="1788" y="959"/>
                </a:lnTo>
                <a:lnTo>
                  <a:pt x="1798" y="956"/>
                </a:lnTo>
                <a:lnTo>
                  <a:pt x="1810" y="956"/>
                </a:lnTo>
                <a:lnTo>
                  <a:pt x="1820" y="952"/>
                </a:lnTo>
                <a:lnTo>
                  <a:pt x="1830" y="949"/>
                </a:lnTo>
                <a:lnTo>
                  <a:pt x="1843" y="946"/>
                </a:lnTo>
                <a:lnTo>
                  <a:pt x="1853" y="939"/>
                </a:lnTo>
                <a:lnTo>
                  <a:pt x="1863" y="936"/>
                </a:lnTo>
                <a:lnTo>
                  <a:pt x="1876" y="926"/>
                </a:lnTo>
                <a:lnTo>
                  <a:pt x="1886" y="920"/>
                </a:lnTo>
                <a:lnTo>
                  <a:pt x="1896" y="913"/>
                </a:lnTo>
                <a:lnTo>
                  <a:pt x="1906" y="903"/>
                </a:lnTo>
                <a:lnTo>
                  <a:pt x="1914" y="897"/>
                </a:lnTo>
                <a:lnTo>
                  <a:pt x="1924" y="887"/>
                </a:lnTo>
                <a:lnTo>
                  <a:pt x="1931" y="877"/>
                </a:lnTo>
                <a:lnTo>
                  <a:pt x="1939" y="868"/>
                </a:lnTo>
                <a:lnTo>
                  <a:pt x="1946" y="858"/>
                </a:lnTo>
                <a:lnTo>
                  <a:pt x="1961" y="838"/>
                </a:lnTo>
                <a:lnTo>
                  <a:pt x="1974" y="815"/>
                </a:lnTo>
                <a:lnTo>
                  <a:pt x="1987" y="789"/>
                </a:lnTo>
                <a:lnTo>
                  <a:pt x="1997" y="760"/>
                </a:lnTo>
                <a:lnTo>
                  <a:pt x="2007" y="734"/>
                </a:lnTo>
                <a:lnTo>
                  <a:pt x="2014" y="704"/>
                </a:lnTo>
                <a:lnTo>
                  <a:pt x="2019" y="675"/>
                </a:lnTo>
                <a:lnTo>
                  <a:pt x="2022" y="649"/>
                </a:lnTo>
                <a:lnTo>
                  <a:pt x="2022" y="623"/>
                </a:lnTo>
                <a:lnTo>
                  <a:pt x="2019" y="597"/>
                </a:lnTo>
                <a:lnTo>
                  <a:pt x="2012" y="571"/>
                </a:lnTo>
                <a:lnTo>
                  <a:pt x="2002" y="551"/>
                </a:lnTo>
                <a:lnTo>
                  <a:pt x="1987" y="532"/>
                </a:lnTo>
                <a:lnTo>
                  <a:pt x="1969" y="515"/>
                </a:lnTo>
                <a:lnTo>
                  <a:pt x="1946" y="502"/>
                </a:lnTo>
                <a:lnTo>
                  <a:pt x="1919" y="496"/>
                </a:lnTo>
                <a:lnTo>
                  <a:pt x="1914" y="496"/>
                </a:lnTo>
                <a:lnTo>
                  <a:pt x="1909" y="496"/>
                </a:lnTo>
                <a:lnTo>
                  <a:pt x="1904" y="492"/>
                </a:lnTo>
                <a:lnTo>
                  <a:pt x="1898" y="492"/>
                </a:lnTo>
                <a:lnTo>
                  <a:pt x="1893" y="492"/>
                </a:lnTo>
                <a:lnTo>
                  <a:pt x="1888" y="492"/>
                </a:lnTo>
                <a:lnTo>
                  <a:pt x="1883" y="489"/>
                </a:lnTo>
                <a:lnTo>
                  <a:pt x="1878" y="489"/>
                </a:lnTo>
                <a:lnTo>
                  <a:pt x="1891" y="460"/>
                </a:lnTo>
                <a:lnTo>
                  <a:pt x="1901" y="424"/>
                </a:lnTo>
                <a:lnTo>
                  <a:pt x="1909" y="391"/>
                </a:lnTo>
                <a:lnTo>
                  <a:pt x="1914" y="355"/>
                </a:lnTo>
                <a:lnTo>
                  <a:pt x="1914" y="320"/>
                </a:lnTo>
                <a:lnTo>
                  <a:pt x="1909" y="287"/>
                </a:lnTo>
                <a:lnTo>
                  <a:pt x="1898" y="251"/>
                </a:lnTo>
                <a:lnTo>
                  <a:pt x="1878" y="219"/>
                </a:lnTo>
                <a:lnTo>
                  <a:pt x="1858" y="192"/>
                </a:lnTo>
                <a:lnTo>
                  <a:pt x="1838" y="173"/>
                </a:lnTo>
                <a:lnTo>
                  <a:pt x="1818" y="157"/>
                </a:lnTo>
                <a:lnTo>
                  <a:pt x="1795" y="140"/>
                </a:lnTo>
                <a:lnTo>
                  <a:pt x="1775" y="130"/>
                </a:lnTo>
                <a:lnTo>
                  <a:pt x="1752" y="127"/>
                </a:lnTo>
                <a:lnTo>
                  <a:pt x="1730" y="124"/>
                </a:lnTo>
                <a:lnTo>
                  <a:pt x="1707" y="124"/>
                </a:lnTo>
                <a:lnTo>
                  <a:pt x="1687" y="130"/>
                </a:lnTo>
                <a:lnTo>
                  <a:pt x="1664" y="137"/>
                </a:lnTo>
                <a:lnTo>
                  <a:pt x="1644" y="147"/>
                </a:lnTo>
                <a:lnTo>
                  <a:pt x="1621" y="160"/>
                </a:lnTo>
                <a:lnTo>
                  <a:pt x="1601" y="176"/>
                </a:lnTo>
                <a:lnTo>
                  <a:pt x="1583" y="196"/>
                </a:lnTo>
                <a:lnTo>
                  <a:pt x="1563" y="219"/>
                </a:lnTo>
                <a:lnTo>
                  <a:pt x="1545" y="241"/>
                </a:lnTo>
                <a:lnTo>
                  <a:pt x="1543" y="245"/>
                </a:lnTo>
                <a:lnTo>
                  <a:pt x="1530" y="228"/>
                </a:lnTo>
                <a:lnTo>
                  <a:pt x="1520" y="215"/>
                </a:lnTo>
                <a:lnTo>
                  <a:pt x="1508" y="202"/>
                </a:lnTo>
                <a:lnTo>
                  <a:pt x="1495" y="186"/>
                </a:lnTo>
                <a:lnTo>
                  <a:pt x="1482" y="173"/>
                </a:lnTo>
                <a:lnTo>
                  <a:pt x="1470" y="160"/>
                </a:lnTo>
                <a:lnTo>
                  <a:pt x="1457" y="150"/>
                </a:lnTo>
                <a:lnTo>
                  <a:pt x="1445" y="137"/>
                </a:lnTo>
                <a:lnTo>
                  <a:pt x="1430" y="130"/>
                </a:lnTo>
                <a:lnTo>
                  <a:pt x="1414" y="121"/>
                </a:lnTo>
                <a:lnTo>
                  <a:pt x="1402" y="114"/>
                </a:lnTo>
                <a:lnTo>
                  <a:pt x="1384" y="111"/>
                </a:lnTo>
                <a:lnTo>
                  <a:pt x="1369" y="108"/>
                </a:lnTo>
                <a:lnTo>
                  <a:pt x="1351" y="108"/>
                </a:lnTo>
                <a:lnTo>
                  <a:pt x="1336" y="108"/>
                </a:lnTo>
                <a:lnTo>
                  <a:pt x="1316" y="114"/>
                </a:lnTo>
                <a:lnTo>
                  <a:pt x="1309" y="117"/>
                </a:lnTo>
                <a:lnTo>
                  <a:pt x="1298" y="124"/>
                </a:lnTo>
                <a:lnTo>
                  <a:pt x="1288" y="134"/>
                </a:lnTo>
                <a:lnTo>
                  <a:pt x="1278" y="144"/>
                </a:lnTo>
                <a:lnTo>
                  <a:pt x="1271" y="157"/>
                </a:lnTo>
                <a:lnTo>
                  <a:pt x="1263" y="170"/>
                </a:lnTo>
                <a:lnTo>
                  <a:pt x="1256" y="179"/>
                </a:lnTo>
                <a:lnTo>
                  <a:pt x="1248" y="189"/>
                </a:lnTo>
                <a:lnTo>
                  <a:pt x="1240" y="179"/>
                </a:lnTo>
                <a:lnTo>
                  <a:pt x="1233" y="173"/>
                </a:lnTo>
                <a:lnTo>
                  <a:pt x="1225" y="166"/>
                </a:lnTo>
                <a:lnTo>
                  <a:pt x="1215" y="163"/>
                </a:lnTo>
                <a:lnTo>
                  <a:pt x="1205" y="160"/>
                </a:lnTo>
                <a:lnTo>
                  <a:pt x="1198" y="157"/>
                </a:lnTo>
                <a:lnTo>
                  <a:pt x="1187" y="157"/>
                </a:lnTo>
                <a:lnTo>
                  <a:pt x="1177" y="157"/>
                </a:lnTo>
                <a:lnTo>
                  <a:pt x="1170" y="160"/>
                </a:lnTo>
                <a:lnTo>
                  <a:pt x="1160" y="163"/>
                </a:lnTo>
                <a:lnTo>
                  <a:pt x="1152" y="166"/>
                </a:lnTo>
                <a:lnTo>
                  <a:pt x="1142" y="173"/>
                </a:lnTo>
                <a:lnTo>
                  <a:pt x="1135" y="183"/>
                </a:lnTo>
                <a:lnTo>
                  <a:pt x="1127" y="192"/>
                </a:lnTo>
                <a:lnTo>
                  <a:pt x="1122" y="205"/>
                </a:lnTo>
                <a:lnTo>
                  <a:pt x="1117" y="219"/>
                </a:lnTo>
                <a:close/>
              </a:path>
            </a:pathLst>
          </a:custGeom>
          <a:solidFill>
            <a:srgbClr val="B9D0DC"/>
          </a:solidFill>
          <a:ln w="9525">
            <a:solidFill>
              <a:schemeClr val="bg1"/>
            </a:solidFill>
            <a:round/>
            <a:headEnd/>
            <a:tailEnd/>
          </a:ln>
          <a:effectLst/>
        </p:spPr>
        <p:txBody>
          <a:bodyPr/>
          <a:lstStyle/>
          <a:p>
            <a:pPr algn="ctr" eaLnBrk="0" hangingPunct="0">
              <a:lnSpc>
                <a:spcPct val="90000"/>
              </a:lnSpc>
              <a:spcBef>
                <a:spcPct val="30000"/>
              </a:spcBef>
              <a:spcAft>
                <a:spcPct val="10000"/>
              </a:spcAft>
            </a:pPr>
            <a:endParaRPr lang="en-US" sz="900" dirty="0">
              <a:latin typeface="+mn-lt"/>
            </a:endParaRPr>
          </a:p>
        </p:txBody>
      </p:sp>
      <p:sp>
        <p:nvSpPr>
          <p:cNvPr id="31" name="TextBox 30"/>
          <p:cNvSpPr txBox="1"/>
          <p:nvPr/>
        </p:nvSpPr>
        <p:spPr bwMode="gray">
          <a:xfrm>
            <a:off x="4106764" y="1171741"/>
            <a:ext cx="1296777" cy="261610"/>
          </a:xfrm>
          <a:prstGeom prst="rect">
            <a:avLst/>
          </a:prstGeom>
          <a:noFill/>
        </p:spPr>
        <p:txBody>
          <a:bodyPr wrap="square" rtlCol="0">
            <a:spAutoFit/>
          </a:bodyPr>
          <a:lstStyle/>
          <a:p>
            <a:pPr algn="ctr">
              <a:spcBef>
                <a:spcPts val="0"/>
              </a:spcBef>
              <a:spcAft>
                <a:spcPts val="0"/>
              </a:spcAft>
            </a:pPr>
            <a:r>
              <a:rPr lang="en-US" sz="1100" dirty="0">
                <a:latin typeface="+mn-lt"/>
              </a:rPr>
              <a:t>Cloud Provider 1</a:t>
            </a:r>
          </a:p>
        </p:txBody>
      </p:sp>
      <p:sp>
        <p:nvSpPr>
          <p:cNvPr id="32" name="TextBox 31"/>
          <p:cNvSpPr txBox="1"/>
          <p:nvPr/>
        </p:nvSpPr>
        <p:spPr bwMode="gray">
          <a:xfrm>
            <a:off x="5385231" y="1360736"/>
            <a:ext cx="1329265" cy="261610"/>
          </a:xfrm>
          <a:prstGeom prst="rect">
            <a:avLst/>
          </a:prstGeom>
          <a:noFill/>
        </p:spPr>
        <p:txBody>
          <a:bodyPr wrap="square" rtlCol="0">
            <a:spAutoFit/>
          </a:bodyPr>
          <a:lstStyle/>
          <a:p>
            <a:pPr algn="ctr">
              <a:spcBef>
                <a:spcPts val="0"/>
              </a:spcBef>
              <a:spcAft>
                <a:spcPts val="0"/>
              </a:spcAft>
            </a:pPr>
            <a:r>
              <a:rPr lang="en-US" sz="1100" dirty="0">
                <a:latin typeface="+mn-lt"/>
              </a:rPr>
              <a:t>Cloud Provider 2</a:t>
            </a:r>
          </a:p>
        </p:txBody>
      </p:sp>
      <p:sp>
        <p:nvSpPr>
          <p:cNvPr id="33" name="TextBox 32"/>
          <p:cNvSpPr txBox="1"/>
          <p:nvPr/>
        </p:nvSpPr>
        <p:spPr bwMode="gray">
          <a:xfrm>
            <a:off x="7070098" y="1995906"/>
            <a:ext cx="1280532" cy="261610"/>
          </a:xfrm>
          <a:prstGeom prst="rect">
            <a:avLst/>
          </a:prstGeom>
          <a:noFill/>
        </p:spPr>
        <p:txBody>
          <a:bodyPr wrap="square" rtlCol="0">
            <a:spAutoFit/>
          </a:bodyPr>
          <a:lstStyle/>
          <a:p>
            <a:pPr algn="ctr">
              <a:spcBef>
                <a:spcPts val="0"/>
              </a:spcBef>
              <a:spcAft>
                <a:spcPts val="0"/>
              </a:spcAft>
            </a:pPr>
            <a:r>
              <a:rPr lang="en-US" sz="1100" dirty="0">
                <a:latin typeface="+mn-lt"/>
              </a:rPr>
              <a:t>Cloud Provider 3</a:t>
            </a:r>
          </a:p>
        </p:txBody>
      </p:sp>
      <p:cxnSp>
        <p:nvCxnSpPr>
          <p:cNvPr id="34" name="Straight Connector 33"/>
          <p:cNvCxnSpPr/>
          <p:nvPr/>
        </p:nvCxnSpPr>
        <p:spPr bwMode="auto">
          <a:xfrm flipV="1">
            <a:off x="4804223" y="2583376"/>
            <a:ext cx="1858781" cy="644577"/>
          </a:xfrm>
          <a:prstGeom prst="line">
            <a:avLst/>
          </a:prstGeom>
          <a:solidFill>
            <a:srgbClr val="00529B"/>
          </a:solidFill>
          <a:ln w="190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flipV="1">
            <a:off x="4624341" y="2118682"/>
            <a:ext cx="1109272" cy="959369"/>
          </a:xfrm>
          <a:prstGeom prst="line">
            <a:avLst/>
          </a:prstGeom>
          <a:solidFill>
            <a:srgbClr val="00529B"/>
          </a:solidFill>
          <a:ln w="19050"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flipV="1">
            <a:off x="4399489" y="1923811"/>
            <a:ext cx="419724" cy="1034319"/>
          </a:xfrm>
          <a:prstGeom prst="line">
            <a:avLst/>
          </a:prstGeom>
          <a:solidFill>
            <a:srgbClr val="00529B"/>
          </a:solidFill>
          <a:ln w="19050" cap="flat" cmpd="sng" algn="ctr">
            <a:solidFill>
              <a:schemeClr val="tx1"/>
            </a:solidFill>
            <a:prstDash val="solid"/>
            <a:round/>
            <a:headEnd type="none" w="med" len="med"/>
            <a:tailEnd type="none" w="med" len="med"/>
          </a:ln>
          <a:effectLst/>
        </p:spPr>
      </p:cxnSp>
      <p:sp>
        <p:nvSpPr>
          <p:cNvPr id="40" name="TextBox 39"/>
          <p:cNvSpPr txBox="1"/>
          <p:nvPr/>
        </p:nvSpPr>
        <p:spPr bwMode="gray">
          <a:xfrm>
            <a:off x="7197097" y="2701212"/>
            <a:ext cx="1354668" cy="261610"/>
          </a:xfrm>
          <a:prstGeom prst="rect">
            <a:avLst/>
          </a:prstGeom>
          <a:noFill/>
        </p:spPr>
        <p:txBody>
          <a:bodyPr wrap="square" rtlCol="0">
            <a:spAutoFit/>
          </a:bodyPr>
          <a:lstStyle/>
          <a:p>
            <a:pPr algn="ctr">
              <a:spcBef>
                <a:spcPts val="0"/>
              </a:spcBef>
              <a:spcAft>
                <a:spcPts val="0"/>
              </a:spcAft>
            </a:pPr>
            <a:r>
              <a:rPr lang="en-US" sz="1100" dirty="0">
                <a:latin typeface="+mn-lt"/>
              </a:rPr>
              <a:t>Outsourcer</a:t>
            </a:r>
          </a:p>
        </p:txBody>
      </p:sp>
      <p:sp>
        <p:nvSpPr>
          <p:cNvPr id="42" name="TextBox 41"/>
          <p:cNvSpPr txBox="1"/>
          <p:nvPr/>
        </p:nvSpPr>
        <p:spPr>
          <a:xfrm>
            <a:off x="6523093" y="1379459"/>
            <a:ext cx="2028671" cy="369332"/>
          </a:xfrm>
          <a:prstGeom prst="rect">
            <a:avLst/>
          </a:prstGeom>
          <a:noFill/>
        </p:spPr>
        <p:txBody>
          <a:bodyPr wrap="square" rtlCol="0">
            <a:spAutoFit/>
          </a:bodyPr>
          <a:lstStyle/>
          <a:p>
            <a:pPr algn="ctr"/>
            <a:r>
              <a:rPr lang="en-US" dirty="0"/>
              <a:t>Public Cloud</a:t>
            </a:r>
          </a:p>
        </p:txBody>
      </p:sp>
      <p:sp>
        <p:nvSpPr>
          <p:cNvPr id="43" name="TextBox 42"/>
          <p:cNvSpPr txBox="1"/>
          <p:nvPr/>
        </p:nvSpPr>
        <p:spPr bwMode="gray">
          <a:xfrm>
            <a:off x="7621049" y="3152635"/>
            <a:ext cx="255128" cy="234463"/>
          </a:xfrm>
          <a:prstGeom prst="rect">
            <a:avLst/>
          </a:prstGeom>
          <a:solidFill>
            <a:srgbClr val="B000B0"/>
          </a:solidFill>
          <a:ln w="12700">
            <a:solidFill>
              <a:srgbClr val="00529B"/>
            </a:solidFill>
          </a:ln>
        </p:spPr>
        <p:txBody>
          <a:bodyPr wrap="square" rtlCol="0" anchor="ctr" anchorCtr="0">
            <a:noAutofit/>
          </a:bodyPr>
          <a:lstStyle/>
          <a:p>
            <a:pPr marL="119063" indent="-119063" algn="ctr">
              <a:spcBef>
                <a:spcPts val="0"/>
              </a:spcBef>
              <a:spcAft>
                <a:spcPts val="600"/>
              </a:spcAft>
            </a:pPr>
            <a:endParaRPr lang="en-US" sz="800" dirty="0">
              <a:solidFill>
                <a:srgbClr val="00529B"/>
              </a:solidFill>
            </a:endParaRPr>
          </a:p>
        </p:txBody>
      </p:sp>
      <p:sp>
        <p:nvSpPr>
          <p:cNvPr id="44" name="TextBox 43"/>
          <p:cNvSpPr txBox="1"/>
          <p:nvPr/>
        </p:nvSpPr>
        <p:spPr bwMode="gray">
          <a:xfrm>
            <a:off x="5801545" y="1848829"/>
            <a:ext cx="255128" cy="234463"/>
          </a:xfrm>
          <a:prstGeom prst="rect">
            <a:avLst/>
          </a:prstGeom>
          <a:solidFill>
            <a:srgbClr val="FF9900"/>
          </a:solidFill>
          <a:ln w="12700">
            <a:solidFill>
              <a:srgbClr val="C00000"/>
            </a:solidFill>
            <a:miter lim="800000"/>
            <a:headEnd/>
            <a:tailEnd/>
          </a:ln>
          <a:effectLst/>
        </p:spPr>
        <p:txBody>
          <a:bodyPr wrap="square" lIns="88572" tIns="44286" rIns="88572" bIns="44286" anchor="ctr" anchorCtr="0">
            <a:noAutofit/>
          </a:bodyPr>
          <a:lstStyle/>
          <a:p>
            <a:pPr marL="119063" indent="-119063" algn="ctr" defTabSz="903288">
              <a:spcBef>
                <a:spcPts val="0"/>
              </a:spcBef>
              <a:spcAft>
                <a:spcPts val="0"/>
              </a:spcAft>
              <a:buSzPct val="75000"/>
            </a:pPr>
            <a:endParaRPr lang="en-US" sz="800" dirty="0">
              <a:solidFill>
                <a:srgbClr val="AC0000"/>
              </a:solidFill>
            </a:endParaRPr>
          </a:p>
        </p:txBody>
      </p:sp>
      <p:sp>
        <p:nvSpPr>
          <p:cNvPr id="45" name="TextBox 44"/>
          <p:cNvSpPr txBox="1"/>
          <p:nvPr/>
        </p:nvSpPr>
        <p:spPr bwMode="gray">
          <a:xfrm>
            <a:off x="4695488" y="1587626"/>
            <a:ext cx="255128" cy="234463"/>
          </a:xfrm>
          <a:prstGeom prst="rect">
            <a:avLst/>
          </a:prstGeom>
          <a:solidFill>
            <a:srgbClr val="0099FF"/>
          </a:solidFill>
          <a:ln w="12700">
            <a:solidFill>
              <a:srgbClr val="336600"/>
            </a:solidFill>
            <a:miter lim="800000"/>
            <a:headEnd/>
            <a:tailEnd/>
          </a:ln>
          <a:effectLst/>
        </p:spPr>
        <p:txBody>
          <a:bodyPr wrap="square" lIns="88572" tIns="44286" rIns="88572" bIns="44286" anchor="ctr" anchorCtr="0">
            <a:noAutofit/>
          </a:bodyPr>
          <a:lstStyle/>
          <a:p>
            <a:pPr marL="119063" indent="-119063" algn="ctr" defTabSz="903288">
              <a:spcBef>
                <a:spcPts val="0"/>
              </a:spcBef>
              <a:spcAft>
                <a:spcPts val="0"/>
              </a:spcAft>
              <a:buSzPct val="75000"/>
            </a:pPr>
            <a:endParaRPr lang="en-US" sz="800" dirty="0">
              <a:solidFill>
                <a:srgbClr val="336600"/>
              </a:solidFill>
            </a:endParaRPr>
          </a:p>
        </p:txBody>
      </p:sp>
      <p:sp>
        <p:nvSpPr>
          <p:cNvPr id="46" name="TextBox 45"/>
          <p:cNvSpPr txBox="1"/>
          <p:nvPr/>
        </p:nvSpPr>
        <p:spPr bwMode="gray">
          <a:xfrm>
            <a:off x="6871537" y="2363481"/>
            <a:ext cx="255128" cy="234463"/>
          </a:xfrm>
          <a:prstGeom prst="rect">
            <a:avLst/>
          </a:prstGeom>
          <a:solidFill>
            <a:srgbClr val="0099FF"/>
          </a:solidFill>
          <a:ln w="12700">
            <a:solidFill>
              <a:srgbClr val="336600"/>
            </a:solidFill>
            <a:miter lim="800000"/>
            <a:headEnd/>
            <a:tailEnd/>
          </a:ln>
          <a:effectLst/>
        </p:spPr>
        <p:txBody>
          <a:bodyPr wrap="square" lIns="88572" tIns="44286" rIns="88572" bIns="44286" anchor="ctr" anchorCtr="0">
            <a:noAutofit/>
          </a:bodyPr>
          <a:lstStyle/>
          <a:p>
            <a:pPr marL="119063" indent="-119063" algn="ctr" defTabSz="903288">
              <a:spcBef>
                <a:spcPts val="0"/>
              </a:spcBef>
              <a:spcAft>
                <a:spcPts val="0"/>
              </a:spcAft>
              <a:buSzPct val="75000"/>
            </a:pPr>
            <a:endParaRPr lang="en-US" sz="800" dirty="0">
              <a:solidFill>
                <a:srgbClr val="336600"/>
              </a:solidFill>
            </a:endParaRPr>
          </a:p>
        </p:txBody>
      </p:sp>
      <p:sp>
        <p:nvSpPr>
          <p:cNvPr id="61" name="TextBox 60"/>
          <p:cNvSpPr txBox="1"/>
          <p:nvPr/>
        </p:nvSpPr>
        <p:spPr>
          <a:xfrm>
            <a:off x="180667" y="2427380"/>
            <a:ext cx="3410284" cy="400110"/>
          </a:xfrm>
          <a:prstGeom prst="rect">
            <a:avLst/>
          </a:prstGeom>
          <a:solidFill>
            <a:schemeClr val="bg1"/>
          </a:solidFill>
        </p:spPr>
        <p:txBody>
          <a:bodyPr wrap="square" rtlCol="0">
            <a:spAutoFit/>
          </a:bodyPr>
          <a:lstStyle/>
          <a:p>
            <a:pPr algn="ctr"/>
            <a:r>
              <a:rPr lang="en-US" sz="2000" b="1" dirty="0">
                <a:solidFill>
                  <a:srgbClr val="00529B"/>
                </a:solidFill>
              </a:rPr>
              <a:t>IT Service Broker</a:t>
            </a:r>
          </a:p>
        </p:txBody>
      </p:sp>
    </p:spTree>
    <p:extLst>
      <p:ext uri="{BB962C8B-B14F-4D97-AF65-F5344CB8AC3E}">
        <p14:creationId xmlns:p14="http://schemas.microsoft.com/office/powerpoint/2010/main" val="181947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Cloud Considerations</a:t>
            </a:r>
          </a:p>
        </p:txBody>
      </p:sp>
      <p:sp>
        <p:nvSpPr>
          <p:cNvPr id="3" name="Content Placeholder 2"/>
          <p:cNvSpPr>
            <a:spLocks noGrp="1"/>
          </p:cNvSpPr>
          <p:nvPr>
            <p:ph idx="1"/>
          </p:nvPr>
        </p:nvSpPr>
        <p:spPr/>
        <p:txBody>
          <a:bodyPr>
            <a:normAutofit fontScale="92500"/>
          </a:bodyPr>
          <a:lstStyle/>
          <a:p>
            <a:r>
              <a:rPr lang="en-US" dirty="0"/>
              <a:t>Is there a secure web interface?</a:t>
            </a:r>
          </a:p>
          <a:p>
            <a:r>
              <a:rPr lang="en-US" dirty="0"/>
              <a:t>Is there data classification and segregation?</a:t>
            </a:r>
          </a:p>
          <a:p>
            <a:r>
              <a:rPr lang="en-US" dirty="0"/>
              <a:t>Is there security event reporting?</a:t>
            </a:r>
          </a:p>
          <a:p>
            <a:r>
              <a:rPr lang="en-US" dirty="0"/>
              <a:t>How are 3</a:t>
            </a:r>
            <a:r>
              <a:rPr lang="en-US" baseline="30000" dirty="0"/>
              <a:t>rd</a:t>
            </a:r>
            <a:r>
              <a:rPr lang="en-US" dirty="0"/>
              <a:t> party components tracked/updated?</a:t>
            </a:r>
          </a:p>
          <a:p>
            <a:r>
              <a:rPr lang="en-US" dirty="0"/>
              <a:t>Is there an audit capability?</a:t>
            </a:r>
          </a:p>
          <a:p>
            <a:r>
              <a:rPr lang="en-US" dirty="0"/>
              <a:t>Is there interface segregation?</a:t>
            </a:r>
          </a:p>
          <a:p>
            <a:r>
              <a:rPr lang="en-US" dirty="0"/>
              <a:t>Is there complex, multifactor authentication allowed?</a:t>
            </a:r>
          </a:p>
        </p:txBody>
      </p:sp>
    </p:spTree>
    <p:extLst>
      <p:ext uri="{BB962C8B-B14F-4D97-AF65-F5344CB8AC3E}">
        <p14:creationId xmlns:p14="http://schemas.microsoft.com/office/powerpoint/2010/main" val="34438495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0C79792-1444-4299-98F2-5BF7498AFA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7624" y="620688"/>
            <a:ext cx="7272808" cy="5505475"/>
          </a:xfrm>
        </p:spPr>
      </p:pic>
    </p:spTree>
    <p:extLst>
      <p:ext uri="{BB962C8B-B14F-4D97-AF65-F5344CB8AC3E}">
        <p14:creationId xmlns:p14="http://schemas.microsoft.com/office/powerpoint/2010/main" val="40886726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30D6249-4248-45BC-9EC3-971A0E7C14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560" y="332656"/>
            <a:ext cx="8136904" cy="6264696"/>
          </a:xfrm>
        </p:spPr>
      </p:pic>
    </p:spTree>
    <p:extLst>
      <p:ext uri="{BB962C8B-B14F-4D97-AF65-F5344CB8AC3E}">
        <p14:creationId xmlns:p14="http://schemas.microsoft.com/office/powerpoint/2010/main" val="1108093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C61915-8F21-4F07-949C-861B4B715D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229150"/>
            <a:ext cx="8712968" cy="6399700"/>
          </a:xfrm>
        </p:spPr>
      </p:pic>
    </p:spTree>
    <p:extLst>
      <p:ext uri="{BB962C8B-B14F-4D97-AF65-F5344CB8AC3E}">
        <p14:creationId xmlns:p14="http://schemas.microsoft.com/office/powerpoint/2010/main" val="34275577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Mobile Considerations</a:t>
            </a:r>
          </a:p>
        </p:txBody>
      </p:sp>
      <p:sp>
        <p:nvSpPr>
          <p:cNvPr id="3" name="Content Placeholder 2"/>
          <p:cNvSpPr>
            <a:spLocks noGrp="1"/>
          </p:cNvSpPr>
          <p:nvPr>
            <p:ph idx="1"/>
          </p:nvPr>
        </p:nvSpPr>
        <p:spPr/>
        <p:txBody>
          <a:bodyPr>
            <a:normAutofit/>
          </a:bodyPr>
          <a:lstStyle/>
          <a:p>
            <a:r>
              <a:rPr lang="en-US" dirty="0"/>
              <a:t>What countermeasures are in place for theft or loss of device?</a:t>
            </a:r>
          </a:p>
          <a:p>
            <a:r>
              <a:rPr lang="en-US" dirty="0"/>
              <a:t>Does the mobile authentication degrade other component security?</a:t>
            </a:r>
          </a:p>
          <a:p>
            <a:r>
              <a:rPr lang="en-US" dirty="0"/>
              <a:t>Is local storage done securely?</a:t>
            </a:r>
          </a:p>
          <a:p>
            <a:r>
              <a:rPr lang="en-US" dirty="0"/>
              <a:t>Is there an audit trail of mobile interactions?</a:t>
            </a:r>
          </a:p>
          <a:p>
            <a:r>
              <a:rPr lang="en-US" dirty="0"/>
              <a:t>Can mobile be used to enhance authentication for other components?</a:t>
            </a:r>
          </a:p>
        </p:txBody>
      </p:sp>
    </p:spTree>
    <p:extLst>
      <p:ext uri="{BB962C8B-B14F-4D97-AF65-F5344CB8AC3E}">
        <p14:creationId xmlns:p14="http://schemas.microsoft.com/office/powerpoint/2010/main" val="16524451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F05A038-6436-49F1-B0EC-47FD97CE6C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592" y="476673"/>
            <a:ext cx="7560839" cy="5760640"/>
          </a:xfrm>
        </p:spPr>
      </p:pic>
    </p:spTree>
    <p:extLst>
      <p:ext uri="{BB962C8B-B14F-4D97-AF65-F5344CB8AC3E}">
        <p14:creationId xmlns:p14="http://schemas.microsoft.com/office/powerpoint/2010/main" val="1872497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 name="Picture 2">
            <a:extLst>
              <a:ext uri="{FF2B5EF4-FFF2-40B4-BE49-F238E27FC236}">
                <a16:creationId xmlns:a16="http://schemas.microsoft.com/office/drawing/2014/main" id="{C34D9333-CE1B-4C79-BBE9-49EC900ED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1508"/>
            <a:ext cx="9144000" cy="4454984"/>
          </a:xfrm>
          <a:prstGeom prst="rect">
            <a:avLst/>
          </a:prstGeom>
        </p:spPr>
      </p:pic>
    </p:spTree>
    <p:extLst>
      <p:ext uri="{BB962C8B-B14F-4D97-AF65-F5344CB8AC3E}">
        <p14:creationId xmlns:p14="http://schemas.microsoft.com/office/powerpoint/2010/main" val="33818196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FC76A13-9B43-4EC9-BB99-11A702143D9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7568" y="587821"/>
            <a:ext cx="6908863" cy="5649491"/>
          </a:xfrm>
        </p:spPr>
      </p:pic>
    </p:spTree>
    <p:extLst>
      <p:ext uri="{BB962C8B-B14F-4D97-AF65-F5344CB8AC3E}">
        <p14:creationId xmlns:p14="http://schemas.microsoft.com/office/powerpoint/2010/main" val="4337641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41D1938-7C3F-40F1-961B-35C59975B66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51720" y="443805"/>
            <a:ext cx="5616624" cy="6225555"/>
          </a:xfrm>
        </p:spPr>
      </p:pic>
    </p:spTree>
    <p:extLst>
      <p:ext uri="{BB962C8B-B14F-4D97-AF65-F5344CB8AC3E}">
        <p14:creationId xmlns:p14="http://schemas.microsoft.com/office/powerpoint/2010/main" val="13578955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E378B62-752D-489B-A8EF-E96F469E238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27584" y="260648"/>
            <a:ext cx="7704855" cy="6408712"/>
          </a:xfrm>
        </p:spPr>
      </p:pic>
    </p:spTree>
    <p:extLst>
      <p:ext uri="{BB962C8B-B14F-4D97-AF65-F5344CB8AC3E}">
        <p14:creationId xmlns:p14="http://schemas.microsoft.com/office/powerpoint/2010/main" val="42286675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FBF1FF-EF16-49E5-ABA6-453F06D87F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2279" y="332656"/>
            <a:ext cx="8439441" cy="6192688"/>
          </a:xfrm>
        </p:spPr>
      </p:pic>
    </p:spTree>
    <p:extLst>
      <p:ext uri="{BB962C8B-B14F-4D97-AF65-F5344CB8AC3E}">
        <p14:creationId xmlns:p14="http://schemas.microsoft.com/office/powerpoint/2010/main" val="4761302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1820265-F641-43B5-B2F8-832EBA09B4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4731" y="1957915"/>
            <a:ext cx="8154538" cy="3810532"/>
          </a:xfrm>
        </p:spPr>
      </p:pic>
    </p:spTree>
    <p:extLst>
      <p:ext uri="{BB962C8B-B14F-4D97-AF65-F5344CB8AC3E}">
        <p14:creationId xmlns:p14="http://schemas.microsoft.com/office/powerpoint/2010/main" val="9990336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AE7531A-91B8-4206-B319-776FF9BCE2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560" y="836712"/>
            <a:ext cx="7848872" cy="5400600"/>
          </a:xfrm>
        </p:spPr>
      </p:pic>
    </p:spTree>
    <p:extLst>
      <p:ext uri="{BB962C8B-B14F-4D97-AF65-F5344CB8AC3E}">
        <p14:creationId xmlns:p14="http://schemas.microsoft.com/office/powerpoint/2010/main" val="8450585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t>Potential Damage</a:t>
            </a:r>
          </a:p>
        </p:txBody>
      </p:sp>
      <p:sp>
        <p:nvSpPr>
          <p:cNvPr id="3" name="Text Placeholder 2"/>
          <p:cNvSpPr txBox="1">
            <a:spLocks noGrp="1"/>
          </p:cNvSpPr>
          <p:nvPr>
            <p:ph type="body" idx="4294967295"/>
          </p:nvPr>
        </p:nvSpPr>
        <p:spPr>
          <a:xfrm>
            <a:off x="459580" y="1160850"/>
            <a:ext cx="8223561" cy="4786059"/>
          </a:xfrm>
        </p:spPr>
        <p:txBody>
          <a:bodyPr>
            <a:normAutofit fontScale="85000" lnSpcReduction="10000"/>
          </a:bodyPr>
          <a:lstStyle>
            <a:defPPr marL="432000" marR="0" lvl="0" indent="-324000">
              <a:spcBef>
                <a:spcPts val="0"/>
              </a:spcBef>
              <a:spcAft>
                <a:spcPts val="1414"/>
              </a:spcAft>
              <a:buSzPct val="45000"/>
              <a:buFont typeface="StarSymbol"/>
              <a:buNone/>
              <a:defRPr lang="en-US" sz="3200" b="0" i="0" u="none" strike="noStrike" kern="1200">
                <a:ln>
                  <a:noFill/>
                </a:ln>
                <a:latin typeface="Arial" pitchFamily="18"/>
                <a:ea typeface="Microsoft YaHei" pitchFamily="2"/>
                <a:cs typeface="Arial" pitchFamily="2"/>
              </a:defRPr>
            </a:defPPr>
            <a:lvl1pPr marL="432000" marR="0" lvl="0" indent="-324000">
              <a:spcBef>
                <a:spcPts val="0"/>
              </a:spcBef>
              <a:spcAft>
                <a:spcPts val="1414"/>
              </a:spcAft>
              <a:buSzPct val="45000"/>
              <a:buFont typeface="StarSymbol"/>
              <a:buChar char="●"/>
              <a:defRPr lang="en-US" sz="3200" b="0" i="0" u="none" strike="noStrike" kern="1200">
                <a:ln>
                  <a:noFill/>
                </a:ln>
                <a:latin typeface="Arial" pitchFamily="18"/>
                <a:ea typeface="Microsoft YaHei" pitchFamily="2"/>
                <a:cs typeface="Arial" pitchFamily="2"/>
              </a:defRPr>
            </a:lvl1pPr>
            <a:lvl2pPr marL="864000" marR="0" lvl="1" indent="-324000">
              <a:spcBef>
                <a:spcPts val="0"/>
              </a:spcBef>
              <a:spcAft>
                <a:spcPts val="1134"/>
              </a:spcAft>
              <a:buSzPct val="75000"/>
              <a:buFont typeface="StarSymbol"/>
              <a:buChar char="–"/>
              <a:defRPr lang="en-US" sz="2800" b="0" i="0" u="none" strike="noStrike" kern="1200">
                <a:ln>
                  <a:noFill/>
                </a:ln>
                <a:latin typeface="Arial" pitchFamily="18"/>
                <a:ea typeface="Microsoft YaHei" pitchFamily="2"/>
                <a:cs typeface="Arial" pitchFamily="2"/>
              </a:defRPr>
            </a:lvl2pPr>
            <a:lvl3pPr marL="1295999" marR="0" lvl="2" indent="-288000">
              <a:spcBef>
                <a:spcPts val="0"/>
              </a:spcBef>
              <a:spcAft>
                <a:spcPts val="850"/>
              </a:spcAft>
              <a:buSzPct val="45000"/>
              <a:buFont typeface="StarSymbol"/>
              <a:buChar char="●"/>
              <a:defRPr lang="en-US" sz="2400" b="0" i="0" u="none" strike="noStrike" kern="1200">
                <a:ln>
                  <a:noFill/>
                </a:ln>
                <a:latin typeface="Arial" pitchFamily="18"/>
                <a:ea typeface="Microsoft YaHei" pitchFamily="2"/>
                <a:cs typeface="Arial" pitchFamily="2"/>
              </a:defRPr>
            </a:lvl3pPr>
            <a:lvl4pPr marL="1728000" marR="0" lvl="3" indent="-216000">
              <a:spcBef>
                <a:spcPts val="0"/>
              </a:spcBef>
              <a:spcAft>
                <a:spcPts val="567"/>
              </a:spcAft>
              <a:buSzPct val="75000"/>
              <a:buFont typeface="StarSymbol"/>
              <a:buChar char="–"/>
              <a:defRPr lang="en-US" sz="2000" b="0" i="0" u="none" strike="noStrike" kern="1200">
                <a:ln>
                  <a:noFill/>
                </a:ln>
                <a:latin typeface="Arial" pitchFamily="18"/>
                <a:ea typeface="Microsoft YaHei" pitchFamily="2"/>
                <a:cs typeface="Arial" pitchFamily="2"/>
              </a:defRPr>
            </a:lvl4pPr>
            <a:lvl5pPr marL="2160000" marR="0" lvl="4" indent="-216000">
              <a:spcBef>
                <a:spcPts val="0"/>
              </a:spcBef>
              <a:spcAft>
                <a:spcPts val="283"/>
              </a:spcAft>
              <a:buSzPct val="45000"/>
              <a:buFont typeface="StarSymbol"/>
              <a:buChar char="●"/>
              <a:defRPr lang="en-US" sz="2000" b="0" i="0" u="none" strike="noStrike" kern="1200">
                <a:ln>
                  <a:noFill/>
                </a:ln>
                <a:latin typeface="Arial" pitchFamily="18"/>
                <a:ea typeface="Microsoft YaHei" pitchFamily="2"/>
                <a:cs typeface="Arial" pitchFamily="2"/>
              </a:defRPr>
            </a:lvl5pPr>
            <a:lvl6pPr marL="2592000" marR="0" lvl="5" indent="-216000">
              <a:spcBef>
                <a:spcPts val="0"/>
              </a:spcBef>
              <a:spcAft>
                <a:spcPts val="283"/>
              </a:spcAft>
              <a:buSzPct val="45000"/>
              <a:buFont typeface="StarSymbol"/>
              <a:buChar char="●"/>
              <a:defRPr lang="en-US" sz="2000" b="0" i="0" u="none" strike="noStrike" kern="1200">
                <a:ln>
                  <a:noFill/>
                </a:ln>
                <a:latin typeface="Arial" pitchFamily="18"/>
                <a:ea typeface="Microsoft YaHei" pitchFamily="2"/>
                <a:cs typeface="Arial" pitchFamily="2"/>
              </a:defRPr>
            </a:lvl6pPr>
            <a:lvl7pPr marL="3024000" marR="0" lvl="6" indent="-216000">
              <a:spcBef>
                <a:spcPts val="0"/>
              </a:spcBef>
              <a:spcAft>
                <a:spcPts val="283"/>
              </a:spcAft>
              <a:buSzPct val="45000"/>
              <a:buFont typeface="StarSymbol"/>
              <a:buChar char="●"/>
              <a:defRPr lang="en-US" sz="2000" b="0" i="0" u="none" strike="noStrike" kern="1200">
                <a:ln>
                  <a:noFill/>
                </a:ln>
                <a:latin typeface="Arial" pitchFamily="18"/>
                <a:ea typeface="Microsoft YaHei" pitchFamily="2"/>
                <a:cs typeface="Arial" pitchFamily="2"/>
              </a:defRPr>
            </a:lvl7pPr>
            <a:lvl8pPr marL="3456000" marR="0" lvl="7" indent="-216000">
              <a:spcBef>
                <a:spcPts val="0"/>
              </a:spcBef>
              <a:spcAft>
                <a:spcPts val="283"/>
              </a:spcAft>
              <a:buSzPct val="45000"/>
              <a:buFont typeface="StarSymbol"/>
              <a:buChar char="●"/>
              <a:defRPr lang="en-US" sz="2000" b="0" i="0" u="none" strike="noStrike" kern="1200">
                <a:ln>
                  <a:noFill/>
                </a:ln>
                <a:latin typeface="Arial" pitchFamily="18"/>
                <a:ea typeface="Microsoft YaHei" pitchFamily="2"/>
                <a:cs typeface="Arial" pitchFamily="2"/>
              </a:defRPr>
            </a:lvl8pPr>
            <a:lvl9pPr marL="3887999" marR="0" lvl="8" indent="-216000">
              <a:spcBef>
                <a:spcPts val="0"/>
              </a:spcBef>
              <a:spcAft>
                <a:spcPts val="283"/>
              </a:spcAft>
              <a:buSzPct val="45000"/>
              <a:buFont typeface="StarSymbol"/>
              <a:buChar char="●"/>
              <a:defRPr lang="en-US" sz="2000" b="0" i="0" u="none" strike="noStrike" kern="1200">
                <a:ln>
                  <a:noFill/>
                </a:ln>
                <a:latin typeface="Arial" pitchFamily="18"/>
                <a:ea typeface="Microsoft YaHei" pitchFamily="2"/>
                <a:cs typeface="Arial" pitchFamily="2"/>
              </a:defRPr>
            </a:lvl9pPr>
          </a:lstStyle>
          <a:p>
            <a:pPr lvl="0">
              <a:buNone/>
            </a:pPr>
            <a:r>
              <a:rPr lang="en-US"/>
              <a:t>Theft and exploitation of banking and credit card account numbers and logins</a:t>
            </a:r>
          </a:p>
          <a:p>
            <a:pPr lvl="0">
              <a:buNone/>
            </a:pPr>
            <a:r>
              <a:rPr lang="en-US"/>
              <a:t>Theft and exploitation of business information, including information </a:t>
            </a:r>
            <a:r>
              <a:rPr lang="en-US" u="sng"/>
              <a:t>corruption</a:t>
            </a:r>
          </a:p>
          <a:p>
            <a:pPr lvl="0">
              <a:buNone/>
            </a:pPr>
            <a:r>
              <a:rPr lang="en-US"/>
              <a:t>Utilization of access and credentials to proliferate spam &amp; DoS attacks via home appliance botnets</a:t>
            </a:r>
          </a:p>
          <a:p>
            <a:pPr lvl="0">
              <a:buNone/>
            </a:pPr>
            <a:r>
              <a:rPr lang="en-US"/>
              <a:t>Utilization of access to alter IoT device settings, </a:t>
            </a:r>
            <a:r>
              <a:rPr lang="en-US" i="1"/>
              <a:t>including </a:t>
            </a:r>
            <a:r>
              <a:rPr lang="en-US" i="1" u="sng"/>
              <a:t>medical devices </a:t>
            </a:r>
            <a:r>
              <a:rPr lang="en-US" i="1"/>
              <a:t>   </a:t>
            </a:r>
          </a:p>
          <a:p>
            <a:pPr lvl="0">
              <a:buNone/>
            </a:pPr>
            <a:r>
              <a:rPr lang="en-US"/>
              <a:t>Violation of user privacy, including access to baby monitors</a:t>
            </a:r>
          </a:p>
        </p:txBody>
      </p:sp>
    </p:spTree>
    <p:extLst>
      <p:ext uri="{BB962C8B-B14F-4D97-AF65-F5344CB8AC3E}">
        <p14:creationId xmlns:p14="http://schemas.microsoft.com/office/powerpoint/2010/main" val="34878240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2230B6-FFB0-6CCC-0271-85252C53E987}"/>
              </a:ext>
            </a:extLst>
          </p:cNvPr>
          <p:cNvSpPr/>
          <p:nvPr/>
        </p:nvSpPr>
        <p:spPr>
          <a:xfrm>
            <a:off x="3143424" y="1016209"/>
            <a:ext cx="2930931" cy="515526"/>
          </a:xfrm>
          <a:prstGeom prst="rect">
            <a:avLst/>
          </a:prstGeom>
        </p:spPr>
        <p:txBody>
          <a:bodyPr wrap="none">
            <a:spAutoFit/>
          </a:bodyPr>
          <a:lstStyle/>
          <a:p>
            <a:pPr defTabSz="685800"/>
            <a:r>
              <a:rPr lang="en-IN" sz="2750" b="1" u="sng" spc="-38" dirty="0">
                <a:ln w="3175">
                  <a:noFill/>
                </a:ln>
                <a:solidFill>
                  <a:srgbClr val="08023F"/>
                </a:solidFill>
                <a:latin typeface="Segoe UI" pitchFamily="34" charset="0"/>
                <a:cs typeface="Segoe UI" pitchFamily="34" charset="0"/>
              </a:rPr>
              <a:t>Platinum Partner</a:t>
            </a:r>
          </a:p>
        </p:txBody>
      </p:sp>
      <p:grpSp>
        <p:nvGrpSpPr>
          <p:cNvPr id="25" name="Group 24">
            <a:extLst>
              <a:ext uri="{FF2B5EF4-FFF2-40B4-BE49-F238E27FC236}">
                <a16:creationId xmlns:a16="http://schemas.microsoft.com/office/drawing/2014/main" id="{3C4F03DB-EEC1-04D9-DCE9-B7C124BE9135}"/>
              </a:ext>
            </a:extLst>
          </p:cNvPr>
          <p:cNvGrpSpPr/>
          <p:nvPr/>
        </p:nvGrpSpPr>
        <p:grpSpPr>
          <a:xfrm>
            <a:off x="3513641" y="1584667"/>
            <a:ext cx="2088496" cy="758027"/>
            <a:chOff x="5621825" y="1050976"/>
            <a:chExt cx="3341593" cy="1212843"/>
          </a:xfrm>
        </p:grpSpPr>
        <p:sp>
          <p:nvSpPr>
            <p:cNvPr id="24" name="Rectangle: Rounded Corners 23">
              <a:extLst>
                <a:ext uri="{FF2B5EF4-FFF2-40B4-BE49-F238E27FC236}">
                  <a16:creationId xmlns:a16="http://schemas.microsoft.com/office/drawing/2014/main" id="{6F677F80-645F-E040-928E-C486C7108244}"/>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defTabSz="582795" fontAlgn="base">
                <a:spcBef>
                  <a:spcPct val="0"/>
                </a:spcBef>
                <a:spcAft>
                  <a:spcPct val="0"/>
                </a:spcAft>
              </a:pPr>
              <a:endParaRPr lang="en-IN" sz="15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descr="Logo&#10;&#10;Description automatically generated">
              <a:extLst>
                <a:ext uri="{FF2B5EF4-FFF2-40B4-BE49-F238E27FC236}">
                  <a16:creationId xmlns:a16="http://schemas.microsoft.com/office/drawing/2014/main" id="{4544A297-488F-B909-6EA1-B2DD5E23E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172" y="1113774"/>
              <a:ext cx="2584054" cy="996935"/>
            </a:xfrm>
            <a:prstGeom prst="rect">
              <a:avLst/>
            </a:prstGeom>
          </p:spPr>
        </p:pic>
      </p:grpSp>
      <p:sp>
        <p:nvSpPr>
          <p:cNvPr id="3" name="Rectangle 2">
            <a:extLst>
              <a:ext uri="{FF2B5EF4-FFF2-40B4-BE49-F238E27FC236}">
                <a16:creationId xmlns:a16="http://schemas.microsoft.com/office/drawing/2014/main" id="{42B275A5-9A0C-3DF2-C65E-1D1B9862DC00}"/>
              </a:ext>
            </a:extLst>
          </p:cNvPr>
          <p:cNvSpPr/>
          <p:nvPr/>
        </p:nvSpPr>
        <p:spPr>
          <a:xfrm>
            <a:off x="3487970" y="2606766"/>
            <a:ext cx="2238690" cy="515526"/>
          </a:xfrm>
          <a:prstGeom prst="rect">
            <a:avLst/>
          </a:prstGeom>
        </p:spPr>
        <p:txBody>
          <a:bodyPr wrap="none">
            <a:spAutoFit/>
          </a:bodyPr>
          <a:lstStyle/>
          <a:p>
            <a:pPr defTabSz="685800"/>
            <a:r>
              <a:rPr lang="en-IN" sz="2750" b="1" u="sng" spc="-38" dirty="0">
                <a:ln w="3175">
                  <a:noFill/>
                </a:ln>
                <a:solidFill>
                  <a:srgbClr val="08023F"/>
                </a:solidFill>
                <a:latin typeface="Segoe UI" pitchFamily="34" charset="0"/>
                <a:cs typeface="Segoe UI" pitchFamily="34" charset="0"/>
              </a:rPr>
              <a:t>Gold Partner</a:t>
            </a:r>
          </a:p>
        </p:txBody>
      </p:sp>
      <p:sp>
        <p:nvSpPr>
          <p:cNvPr id="4" name="Rectangle 3">
            <a:extLst>
              <a:ext uri="{FF2B5EF4-FFF2-40B4-BE49-F238E27FC236}">
                <a16:creationId xmlns:a16="http://schemas.microsoft.com/office/drawing/2014/main" id="{66913931-49AD-7789-DFA2-E14B8BEC608A}"/>
              </a:ext>
            </a:extLst>
          </p:cNvPr>
          <p:cNvSpPr/>
          <p:nvPr/>
        </p:nvSpPr>
        <p:spPr>
          <a:xfrm>
            <a:off x="3426875" y="4217737"/>
            <a:ext cx="2363339" cy="515526"/>
          </a:xfrm>
          <a:prstGeom prst="rect">
            <a:avLst/>
          </a:prstGeom>
        </p:spPr>
        <p:txBody>
          <a:bodyPr wrap="none">
            <a:spAutoFit/>
          </a:bodyPr>
          <a:lstStyle/>
          <a:p>
            <a:pPr defTabSz="685800"/>
            <a:r>
              <a:rPr lang="en-IN" sz="2750" b="1" u="sng" spc="-38" dirty="0">
                <a:ln w="3175">
                  <a:noFill/>
                </a:ln>
                <a:solidFill>
                  <a:srgbClr val="08023F"/>
                </a:solidFill>
                <a:latin typeface="Segoe UI" pitchFamily="34" charset="0"/>
                <a:cs typeface="Segoe UI" pitchFamily="34" charset="0"/>
              </a:rPr>
              <a:t>Silver Partner</a:t>
            </a:r>
          </a:p>
        </p:txBody>
      </p:sp>
      <p:grpSp>
        <p:nvGrpSpPr>
          <p:cNvPr id="23" name="Group 22">
            <a:extLst>
              <a:ext uri="{FF2B5EF4-FFF2-40B4-BE49-F238E27FC236}">
                <a16:creationId xmlns:a16="http://schemas.microsoft.com/office/drawing/2014/main" id="{482A7A5B-0C00-FBAF-8981-DA4A0CE22659}"/>
              </a:ext>
            </a:extLst>
          </p:cNvPr>
          <p:cNvGrpSpPr/>
          <p:nvPr/>
        </p:nvGrpSpPr>
        <p:grpSpPr>
          <a:xfrm>
            <a:off x="2108940" y="3182053"/>
            <a:ext cx="4589734" cy="773970"/>
            <a:chOff x="3631133" y="3627072"/>
            <a:chExt cx="7343575" cy="1238352"/>
          </a:xfrm>
        </p:grpSpPr>
        <p:grpSp>
          <p:nvGrpSpPr>
            <p:cNvPr id="18" name="Group 17">
              <a:extLst>
                <a:ext uri="{FF2B5EF4-FFF2-40B4-BE49-F238E27FC236}">
                  <a16:creationId xmlns:a16="http://schemas.microsoft.com/office/drawing/2014/main" id="{C7350E86-726F-119B-77D9-BDC7F13F0F8F}"/>
                </a:ext>
              </a:extLst>
            </p:cNvPr>
            <p:cNvGrpSpPr/>
            <p:nvPr/>
          </p:nvGrpSpPr>
          <p:grpSpPr>
            <a:xfrm>
              <a:off x="7633115" y="3652581"/>
              <a:ext cx="3341593" cy="1212843"/>
              <a:chOff x="7633115" y="3652581"/>
              <a:chExt cx="3341593" cy="1212843"/>
            </a:xfrm>
          </p:grpSpPr>
          <p:sp>
            <p:nvSpPr>
              <p:cNvPr id="12" name="Rectangle: Rounded Corners 11">
                <a:extLst>
                  <a:ext uri="{FF2B5EF4-FFF2-40B4-BE49-F238E27FC236}">
                    <a16:creationId xmlns:a16="http://schemas.microsoft.com/office/drawing/2014/main" id="{2A42D013-F94C-8C8D-8B37-53DADBA9175E}"/>
                  </a:ext>
                </a:extLst>
              </p:cNvPr>
              <p:cNvSpPr/>
              <p:nvPr/>
            </p:nvSpPr>
            <p:spPr bwMode="auto">
              <a:xfrm>
                <a:off x="7633115" y="3652581"/>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defTabSz="582795" fontAlgn="base">
                  <a:spcBef>
                    <a:spcPct val="0"/>
                  </a:spcBef>
                  <a:spcAft>
                    <a:spcPct val="0"/>
                  </a:spcAft>
                </a:pPr>
                <a:endParaRPr lang="en-IN" sz="15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Logo&#10;&#10;Description automatically generated">
                <a:extLst>
                  <a:ext uri="{FF2B5EF4-FFF2-40B4-BE49-F238E27FC236}">
                    <a16:creationId xmlns:a16="http://schemas.microsoft.com/office/drawing/2014/main" id="{1B5A5971-FD83-695C-D63D-96F712501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118" y="3719685"/>
                <a:ext cx="2695586" cy="1078635"/>
              </a:xfrm>
              <a:prstGeom prst="rect">
                <a:avLst/>
              </a:prstGeom>
            </p:spPr>
          </p:pic>
        </p:grpSp>
        <p:grpSp>
          <p:nvGrpSpPr>
            <p:cNvPr id="22" name="Group 21">
              <a:extLst>
                <a:ext uri="{FF2B5EF4-FFF2-40B4-BE49-F238E27FC236}">
                  <a16:creationId xmlns:a16="http://schemas.microsoft.com/office/drawing/2014/main" id="{B994613B-4E62-9702-8618-B7BC7DC19C10}"/>
                </a:ext>
              </a:extLst>
            </p:cNvPr>
            <p:cNvGrpSpPr/>
            <p:nvPr/>
          </p:nvGrpSpPr>
          <p:grpSpPr>
            <a:xfrm>
              <a:off x="3631133" y="3627072"/>
              <a:ext cx="3341593" cy="1212843"/>
              <a:chOff x="3631133" y="3627072"/>
              <a:chExt cx="3341593" cy="1212843"/>
            </a:xfrm>
          </p:grpSpPr>
          <p:sp>
            <p:nvSpPr>
              <p:cNvPr id="20" name="Rectangle: Rounded Corners 19">
                <a:extLst>
                  <a:ext uri="{FF2B5EF4-FFF2-40B4-BE49-F238E27FC236}">
                    <a16:creationId xmlns:a16="http://schemas.microsoft.com/office/drawing/2014/main" id="{82B14202-77CC-A4E8-8DE6-C38465822434}"/>
                  </a:ext>
                </a:extLst>
              </p:cNvPr>
              <p:cNvSpPr/>
              <p:nvPr/>
            </p:nvSpPr>
            <p:spPr bwMode="auto">
              <a:xfrm>
                <a:off x="3631133" y="3627072"/>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defTabSz="582795" fontAlgn="base">
                  <a:spcBef>
                    <a:spcPct val="0"/>
                  </a:spcBef>
                  <a:spcAft>
                    <a:spcPct val="0"/>
                  </a:spcAft>
                </a:pPr>
                <a:endParaRPr lang="en-IN" sz="15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descr="A picture containing text, tableware, plate, dishware&#10;&#10;Description automatically generated">
                <a:extLst>
                  <a:ext uri="{FF2B5EF4-FFF2-40B4-BE49-F238E27FC236}">
                    <a16:creationId xmlns:a16="http://schemas.microsoft.com/office/drawing/2014/main" id="{001F0265-0267-2361-9ADC-00250A700E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522" y="3851297"/>
                <a:ext cx="2488815" cy="877283"/>
              </a:xfrm>
              <a:prstGeom prst="rect">
                <a:avLst/>
              </a:prstGeom>
            </p:spPr>
          </p:pic>
        </p:grpSp>
      </p:grpSp>
      <p:grpSp>
        <p:nvGrpSpPr>
          <p:cNvPr id="31" name="Group 30">
            <a:extLst>
              <a:ext uri="{FF2B5EF4-FFF2-40B4-BE49-F238E27FC236}">
                <a16:creationId xmlns:a16="http://schemas.microsoft.com/office/drawing/2014/main" id="{E5ADC450-F1B2-7D8B-DEFD-FF518F3AF297}"/>
              </a:ext>
            </a:extLst>
          </p:cNvPr>
          <p:cNvGrpSpPr/>
          <p:nvPr/>
        </p:nvGrpSpPr>
        <p:grpSpPr>
          <a:xfrm>
            <a:off x="1284321" y="4802893"/>
            <a:ext cx="2088496" cy="758027"/>
            <a:chOff x="2054914" y="6362187"/>
            <a:chExt cx="3341593" cy="1212843"/>
          </a:xfrm>
        </p:grpSpPr>
        <p:sp>
          <p:nvSpPr>
            <p:cNvPr id="28" name="Rectangle: Rounded Corners 27">
              <a:extLst>
                <a:ext uri="{FF2B5EF4-FFF2-40B4-BE49-F238E27FC236}">
                  <a16:creationId xmlns:a16="http://schemas.microsoft.com/office/drawing/2014/main" id="{4DDAFCA7-7416-DF3B-3649-947810881BAE}"/>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defTabSz="582795" fontAlgn="base">
                <a:spcBef>
                  <a:spcPct val="0"/>
                </a:spcBef>
                <a:spcAft>
                  <a:spcPct val="0"/>
                </a:spcAft>
              </a:pPr>
              <a:endParaRPr lang="en-IN" sz="15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descr="A picture containing text, clipart, vector graphics&#10;&#10;Description automatically generated">
              <a:extLst>
                <a:ext uri="{FF2B5EF4-FFF2-40B4-BE49-F238E27FC236}">
                  <a16:creationId xmlns:a16="http://schemas.microsoft.com/office/drawing/2014/main" id="{4B799756-3772-C25F-8AF1-197D9C801C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4646" y="6522343"/>
              <a:ext cx="2602129" cy="892530"/>
            </a:xfrm>
            <a:prstGeom prst="rect">
              <a:avLst/>
            </a:prstGeom>
          </p:spPr>
        </p:pic>
      </p:grpSp>
      <p:grpSp>
        <p:nvGrpSpPr>
          <p:cNvPr id="30" name="Group 29">
            <a:extLst>
              <a:ext uri="{FF2B5EF4-FFF2-40B4-BE49-F238E27FC236}">
                <a16:creationId xmlns:a16="http://schemas.microsoft.com/office/drawing/2014/main" id="{82852F02-B0DE-253F-3C98-6244EDE9EE94}"/>
              </a:ext>
            </a:extLst>
          </p:cNvPr>
          <p:cNvGrpSpPr/>
          <p:nvPr/>
        </p:nvGrpSpPr>
        <p:grpSpPr>
          <a:xfrm>
            <a:off x="5717126" y="4802893"/>
            <a:ext cx="2088496" cy="758027"/>
            <a:chOff x="9147401" y="6362187"/>
            <a:chExt cx="3341593" cy="1212843"/>
          </a:xfrm>
        </p:grpSpPr>
        <p:sp>
          <p:nvSpPr>
            <p:cNvPr id="26" name="Rectangle: Rounded Corners 25">
              <a:extLst>
                <a:ext uri="{FF2B5EF4-FFF2-40B4-BE49-F238E27FC236}">
                  <a16:creationId xmlns:a16="http://schemas.microsoft.com/office/drawing/2014/main" id="{FD4763A9-7D3F-6DA6-60CC-E70CDE8EE682}"/>
                </a:ext>
              </a:extLst>
            </p:cNvPr>
            <p:cNvSpPr/>
            <p:nvPr/>
          </p:nvSpPr>
          <p:spPr bwMode="auto">
            <a:xfrm>
              <a:off x="9147401"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defTabSz="582795" fontAlgn="base">
                <a:spcBef>
                  <a:spcPct val="0"/>
                </a:spcBef>
                <a:spcAft>
                  <a:spcPct val="0"/>
                </a:spcAft>
              </a:pPr>
              <a:endParaRPr lang="en-IN" sz="15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descr="Logo&#10;&#10;Description automatically generated">
              <a:extLst>
                <a:ext uri="{FF2B5EF4-FFF2-40B4-BE49-F238E27FC236}">
                  <a16:creationId xmlns:a16="http://schemas.microsoft.com/office/drawing/2014/main" id="{91A45E6E-65E2-A232-86BC-0C878380BB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5503" y="6362752"/>
              <a:ext cx="1665388" cy="1211713"/>
            </a:xfrm>
            <a:prstGeom prst="rect">
              <a:avLst/>
            </a:prstGeom>
          </p:spPr>
        </p:pic>
      </p:grpSp>
      <p:grpSp>
        <p:nvGrpSpPr>
          <p:cNvPr id="29" name="Group 28">
            <a:extLst>
              <a:ext uri="{FF2B5EF4-FFF2-40B4-BE49-F238E27FC236}">
                <a16:creationId xmlns:a16="http://schemas.microsoft.com/office/drawing/2014/main" id="{2BECB3D9-A2D8-363D-F2ED-24D7A27DBB8E}"/>
              </a:ext>
            </a:extLst>
          </p:cNvPr>
          <p:cNvGrpSpPr/>
          <p:nvPr/>
        </p:nvGrpSpPr>
        <p:grpSpPr>
          <a:xfrm>
            <a:off x="3500724" y="4705784"/>
            <a:ext cx="2088496" cy="952243"/>
            <a:chOff x="5644402" y="6157655"/>
            <a:chExt cx="3341593" cy="1523588"/>
          </a:xfrm>
        </p:grpSpPr>
        <p:sp>
          <p:nvSpPr>
            <p:cNvPr id="27" name="Rectangle: Rounded Corners 26">
              <a:extLst>
                <a:ext uri="{FF2B5EF4-FFF2-40B4-BE49-F238E27FC236}">
                  <a16:creationId xmlns:a16="http://schemas.microsoft.com/office/drawing/2014/main" id="{69C96F41-6DB3-CFA4-A8A9-E651D1B424DB}"/>
                </a:ext>
              </a:extLst>
            </p:cNvPr>
            <p:cNvSpPr/>
            <p:nvPr/>
          </p:nvSpPr>
          <p:spPr bwMode="auto">
            <a:xfrm>
              <a:off x="5644402" y="6313028"/>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defTabSz="582795" fontAlgn="base">
                <a:spcBef>
                  <a:spcPct val="0"/>
                </a:spcBef>
                <a:spcAft>
                  <a:spcPct val="0"/>
                </a:spcAft>
              </a:pPr>
              <a:endParaRPr lang="en-IN" sz="15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14" descr="Logo&#10;&#10;Description automatically generated">
              <a:extLst>
                <a:ext uri="{FF2B5EF4-FFF2-40B4-BE49-F238E27FC236}">
                  <a16:creationId xmlns:a16="http://schemas.microsoft.com/office/drawing/2014/main" id="{ACE63A88-AB55-9617-F1D6-917CF409179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360" b="24177"/>
            <a:stretch/>
          </p:blipFill>
          <p:spPr>
            <a:xfrm>
              <a:off x="5989498" y="6157655"/>
              <a:ext cx="2651400" cy="1523588"/>
            </a:xfrm>
            <a:prstGeom prst="rect">
              <a:avLst/>
            </a:prstGeom>
          </p:spPr>
        </p:pic>
      </p:grpSp>
    </p:spTree>
    <p:extLst>
      <p:ext uri="{BB962C8B-B14F-4D97-AF65-F5344CB8AC3E}">
        <p14:creationId xmlns:p14="http://schemas.microsoft.com/office/powerpoint/2010/main" val="35841959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7913522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659C7E2A-1841-4AA0-8084-E8A63CE13743}"/>
              </a:ext>
            </a:extLst>
          </p:cNvPr>
          <p:cNvSpPr>
            <a:spLocks noGrp="1"/>
          </p:cNvSpPr>
          <p:nvPr>
            <p:ph type="title"/>
          </p:nvPr>
        </p:nvSpPr>
        <p:spPr/>
        <p:txBody>
          <a:bodyPr/>
          <a:lstStyle/>
          <a:p>
            <a:endParaRPr lang="en-IN"/>
          </a:p>
        </p:txBody>
      </p:sp>
      <p:sp>
        <p:nvSpPr>
          <p:cNvPr id="22" name="Text Placeholder 21">
            <a:extLst>
              <a:ext uri="{FF2B5EF4-FFF2-40B4-BE49-F238E27FC236}">
                <a16:creationId xmlns:a16="http://schemas.microsoft.com/office/drawing/2014/main" id="{1A747349-474F-41F8-ABF7-F84962B3577D}"/>
              </a:ext>
            </a:extLst>
          </p:cNvPr>
          <p:cNvSpPr>
            <a:spLocks noGrp="1"/>
          </p:cNvSpPr>
          <p:nvPr>
            <p:ph type="body" sz="quarter" idx="12"/>
          </p:nvPr>
        </p:nvSpPr>
        <p:spPr/>
        <p:txBody>
          <a:bodyPr/>
          <a:lstStyle/>
          <a:p>
            <a:r>
              <a:rPr lang="en-IN" dirty="0"/>
              <a:t>AMAR PRUSY</a:t>
            </a:r>
          </a:p>
        </p:txBody>
      </p:sp>
      <p:sp>
        <p:nvSpPr>
          <p:cNvPr id="23" name="Text Placeholder 22">
            <a:extLst>
              <a:ext uri="{FF2B5EF4-FFF2-40B4-BE49-F238E27FC236}">
                <a16:creationId xmlns:a16="http://schemas.microsoft.com/office/drawing/2014/main" id="{4FB4C566-5663-4C0D-9E13-F0B36146D813}"/>
              </a:ext>
            </a:extLst>
          </p:cNvPr>
          <p:cNvSpPr>
            <a:spLocks noGrp="1"/>
          </p:cNvSpPr>
          <p:nvPr>
            <p:ph type="body" sz="quarter" idx="15"/>
          </p:nvPr>
        </p:nvSpPr>
        <p:spPr/>
        <p:txBody>
          <a:bodyPr/>
          <a:lstStyle/>
          <a:p>
            <a:r>
              <a:rPr lang="en-IN" dirty="0"/>
              <a:t>Architect, DXC Technology , India</a:t>
            </a:r>
          </a:p>
        </p:txBody>
      </p:sp>
      <p:sp>
        <p:nvSpPr>
          <p:cNvPr id="26" name="Text Placeholder 25">
            <a:extLst>
              <a:ext uri="{FF2B5EF4-FFF2-40B4-BE49-F238E27FC236}">
                <a16:creationId xmlns:a16="http://schemas.microsoft.com/office/drawing/2014/main" id="{20ABE9AD-6DAD-4C0B-9320-2C57C5AB3EBD}"/>
              </a:ext>
            </a:extLst>
          </p:cNvPr>
          <p:cNvSpPr>
            <a:spLocks noGrp="1"/>
          </p:cNvSpPr>
          <p:nvPr>
            <p:ph type="body" sz="quarter" idx="19"/>
          </p:nvPr>
        </p:nvSpPr>
        <p:spPr/>
        <p:txBody>
          <a:bodyPr/>
          <a:lstStyle/>
          <a:p>
            <a:r>
              <a:rPr lang="en-IN" dirty="0"/>
              <a:t>Hybrid Multi Cloud Edge IOT Security</a:t>
            </a:r>
          </a:p>
        </p:txBody>
      </p:sp>
      <p:sp>
        <p:nvSpPr>
          <p:cNvPr id="20" name="TextBox 19">
            <a:extLst>
              <a:ext uri="{FF2B5EF4-FFF2-40B4-BE49-F238E27FC236}">
                <a16:creationId xmlns:a16="http://schemas.microsoft.com/office/drawing/2014/main" id="{00BF7C1C-5346-439E-84A8-6144DDA42BB2}"/>
              </a:ext>
            </a:extLst>
          </p:cNvPr>
          <p:cNvSpPr txBox="1"/>
          <p:nvPr/>
        </p:nvSpPr>
        <p:spPr>
          <a:xfrm>
            <a:off x="2677990" y="3604002"/>
            <a:ext cx="5473211" cy="300082"/>
          </a:xfrm>
          <a:prstGeom prst="rect">
            <a:avLst/>
          </a:prstGeom>
          <a:noFill/>
        </p:spPr>
        <p:txBody>
          <a:bodyPr wrap="square">
            <a:spAutoFit/>
          </a:bodyPr>
          <a:lstStyle/>
          <a:p>
            <a:pPr defTabSz="685800"/>
            <a:r>
              <a:rPr lang="en-US" sz="1350" dirty="0">
                <a:solidFill>
                  <a:srgbClr val="FFFFFF"/>
                </a:solidFill>
                <a:latin typeface="Segoe UI Semibold (Headings)"/>
                <a:cs typeface="Segoe UI" panose="020B0502040204020203" pitchFamily="34" charset="0"/>
              </a:rPr>
              <a:t>Presentation title </a:t>
            </a:r>
          </a:p>
        </p:txBody>
      </p:sp>
    </p:spTree>
    <p:extLst>
      <p:ext uri="{BB962C8B-B14F-4D97-AF65-F5344CB8AC3E}">
        <p14:creationId xmlns:p14="http://schemas.microsoft.com/office/powerpoint/2010/main" val="2653105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 name="Picture 2">
            <a:extLst>
              <a:ext uri="{FF2B5EF4-FFF2-40B4-BE49-F238E27FC236}">
                <a16:creationId xmlns:a16="http://schemas.microsoft.com/office/drawing/2014/main" id="{50179282-DA7A-41E9-88E4-7AF03B1FD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8882"/>
            <a:ext cx="9144000" cy="5020235"/>
          </a:xfrm>
          <a:prstGeom prst="rect">
            <a:avLst/>
          </a:prstGeom>
        </p:spPr>
      </p:pic>
    </p:spTree>
    <p:extLst>
      <p:ext uri="{BB962C8B-B14F-4D97-AF65-F5344CB8AC3E}">
        <p14:creationId xmlns:p14="http://schemas.microsoft.com/office/powerpoint/2010/main" val="5689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 name="Picture 2">
            <a:extLst>
              <a:ext uri="{FF2B5EF4-FFF2-40B4-BE49-F238E27FC236}">
                <a16:creationId xmlns:a16="http://schemas.microsoft.com/office/drawing/2014/main" id="{B19C1249-FC6D-4EEC-977C-7CA482A08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94" y="861654"/>
            <a:ext cx="7421011" cy="5134692"/>
          </a:xfrm>
          <a:prstGeom prst="rect">
            <a:avLst/>
          </a:prstGeom>
        </p:spPr>
      </p:pic>
    </p:spTree>
    <p:extLst>
      <p:ext uri="{BB962C8B-B14F-4D97-AF65-F5344CB8AC3E}">
        <p14:creationId xmlns:p14="http://schemas.microsoft.com/office/powerpoint/2010/main" val="204531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2710"/>
            <a:ext cx="8229600" cy="4143454"/>
          </a:xfrm>
        </p:spPr>
        <p:txBody>
          <a:bodyPr>
            <a:normAutofit/>
          </a:bodyPr>
          <a:lstStyle/>
          <a:p>
            <a:endParaRPr lang="en-US" sz="2400" dirty="0"/>
          </a:p>
          <a:p>
            <a:endParaRPr lang="en-US" sz="2400" dirty="0"/>
          </a:p>
        </p:txBody>
      </p:sp>
      <p:sp>
        <p:nvSpPr>
          <p:cNvPr id="10" name="TextBox 9"/>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11"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5482" cy="6460958"/>
          </a:xfrm>
          <a:prstGeom prst="rect">
            <a:avLst/>
          </a:prstGeom>
        </p:spPr>
      </p:pic>
    </p:spTree>
    <p:extLst>
      <p:ext uri="{BB962C8B-B14F-4D97-AF65-F5344CB8AC3E}">
        <p14:creationId xmlns:p14="http://schemas.microsoft.com/office/powerpoint/2010/main" val="2824525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Beyond the Hype</a:t>
            </a:r>
          </a:p>
        </p:txBody>
      </p:sp>
      <p:sp>
        <p:nvSpPr>
          <p:cNvPr id="5" name="Content Placeholder 4"/>
          <p:cNvSpPr>
            <a:spLocks noGrp="1"/>
          </p:cNvSpPr>
          <p:nvPr>
            <p:ph idx="1"/>
          </p:nvPr>
        </p:nvSpPr>
        <p:spPr/>
        <p:txBody>
          <a:bodyPr>
            <a:normAutofit fontScale="92500" lnSpcReduction="20000"/>
          </a:bodyPr>
          <a:lstStyle/>
          <a:p>
            <a:r>
              <a:rPr lang="en-US" dirty="0"/>
              <a:t>Municipal </a:t>
            </a:r>
            <a:r>
              <a:rPr lang="en-US" dirty="0" err="1"/>
              <a:t>IoT</a:t>
            </a:r>
            <a:endParaRPr lang="en-US" dirty="0"/>
          </a:p>
          <a:p>
            <a:pPr lvl="1"/>
            <a:r>
              <a:rPr lang="en-US" dirty="0"/>
              <a:t>Smart cities</a:t>
            </a:r>
          </a:p>
          <a:p>
            <a:pPr lvl="1"/>
            <a:r>
              <a:rPr lang="en-US" dirty="0"/>
              <a:t>Smart grid</a:t>
            </a:r>
          </a:p>
          <a:p>
            <a:r>
              <a:rPr lang="en-US" dirty="0"/>
              <a:t>Industrial </a:t>
            </a:r>
            <a:r>
              <a:rPr lang="en-US" dirty="0" err="1"/>
              <a:t>IoT</a:t>
            </a:r>
            <a:endParaRPr lang="en-US" dirty="0"/>
          </a:p>
          <a:p>
            <a:pPr lvl="1"/>
            <a:r>
              <a:rPr lang="en-US" dirty="0"/>
              <a:t>Connected factories</a:t>
            </a:r>
          </a:p>
          <a:p>
            <a:pPr lvl="1"/>
            <a:r>
              <a:rPr lang="en-US" dirty="0"/>
              <a:t>Agriculture</a:t>
            </a:r>
          </a:p>
          <a:p>
            <a:pPr lvl="1"/>
            <a:r>
              <a:rPr lang="en-US" dirty="0"/>
              <a:t>Logistics</a:t>
            </a:r>
          </a:p>
          <a:p>
            <a:r>
              <a:rPr lang="en-US" dirty="0"/>
              <a:t>Medical </a:t>
            </a:r>
            <a:r>
              <a:rPr lang="en-US" dirty="0" err="1"/>
              <a:t>IoT</a:t>
            </a:r>
            <a:endParaRPr lang="en-US" dirty="0"/>
          </a:p>
          <a:p>
            <a:pPr lvl="1"/>
            <a:r>
              <a:rPr lang="en-US" dirty="0"/>
              <a:t>Smart hospitals</a:t>
            </a:r>
          </a:p>
          <a:p>
            <a:pPr lvl="1"/>
            <a:r>
              <a:rPr lang="en-US" dirty="0"/>
              <a:t>Electronic medical records</a:t>
            </a:r>
          </a:p>
          <a:p>
            <a:endParaRPr lang="en-US" dirty="0"/>
          </a:p>
        </p:txBody>
      </p:sp>
      <p:pic>
        <p:nvPicPr>
          <p:cNvPr id="6" name="Picture 5"/>
          <p:cNvPicPr>
            <a:picLocks noChangeAspect="1"/>
          </p:cNvPicPr>
          <p:nvPr/>
        </p:nvPicPr>
        <p:blipFill>
          <a:blip r:embed="rId2"/>
          <a:stretch>
            <a:fillRect/>
          </a:stretch>
        </p:blipFill>
        <p:spPr>
          <a:xfrm>
            <a:off x="5898645" y="446312"/>
            <a:ext cx="2548670" cy="2489201"/>
          </a:xfrm>
          <a:prstGeom prst="rect">
            <a:avLst/>
          </a:prstGeom>
        </p:spPr>
      </p:pic>
      <p:pic>
        <p:nvPicPr>
          <p:cNvPr id="7" name="Picture 6"/>
          <p:cNvPicPr>
            <a:picLocks noChangeAspect="1"/>
          </p:cNvPicPr>
          <p:nvPr/>
        </p:nvPicPr>
        <p:blipFill>
          <a:blip r:embed="rId3"/>
          <a:stretch>
            <a:fillRect/>
          </a:stretch>
        </p:blipFill>
        <p:spPr>
          <a:xfrm>
            <a:off x="3835400" y="1966686"/>
            <a:ext cx="2224314" cy="2224314"/>
          </a:xfrm>
          <a:prstGeom prst="rect">
            <a:avLst/>
          </a:prstGeom>
        </p:spPr>
      </p:pic>
      <p:pic>
        <p:nvPicPr>
          <p:cNvPr id="9" name="Picture 8"/>
          <p:cNvPicPr>
            <a:picLocks noChangeAspect="1"/>
          </p:cNvPicPr>
          <p:nvPr/>
        </p:nvPicPr>
        <p:blipFill>
          <a:blip r:embed="rId4"/>
          <a:stretch>
            <a:fillRect/>
          </a:stretch>
        </p:blipFill>
        <p:spPr>
          <a:xfrm>
            <a:off x="6340929" y="3485243"/>
            <a:ext cx="1905000" cy="1905000"/>
          </a:xfrm>
          <a:prstGeom prst="rect">
            <a:avLst/>
          </a:prstGeom>
        </p:spPr>
      </p:pic>
      <p:pic>
        <p:nvPicPr>
          <p:cNvPr id="10" name="Picture 9"/>
          <p:cNvPicPr>
            <a:picLocks noChangeAspect="1"/>
          </p:cNvPicPr>
          <p:nvPr/>
        </p:nvPicPr>
        <p:blipFill>
          <a:blip r:embed="rId5"/>
          <a:stretch>
            <a:fillRect/>
          </a:stretch>
        </p:blipFill>
        <p:spPr>
          <a:xfrm>
            <a:off x="4637032" y="4510314"/>
            <a:ext cx="1703897" cy="1966687"/>
          </a:xfrm>
          <a:prstGeom prst="rect">
            <a:avLst/>
          </a:prstGeom>
        </p:spPr>
      </p:pic>
    </p:spTree>
    <p:extLst>
      <p:ext uri="{BB962C8B-B14F-4D97-AF65-F5344CB8AC3E}">
        <p14:creationId xmlns:p14="http://schemas.microsoft.com/office/powerpoint/2010/main" val="3569374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 name="Picture 2">
            <a:extLst>
              <a:ext uri="{FF2B5EF4-FFF2-40B4-BE49-F238E27FC236}">
                <a16:creationId xmlns:a16="http://schemas.microsoft.com/office/drawing/2014/main" id="{B9891D1D-0783-4A7A-A8CB-CF7566CDA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652" y="999786"/>
            <a:ext cx="7306695" cy="4858428"/>
          </a:xfrm>
          <a:prstGeom prst="rect">
            <a:avLst/>
          </a:prstGeom>
        </p:spPr>
      </p:pic>
    </p:spTree>
    <p:extLst>
      <p:ext uri="{BB962C8B-B14F-4D97-AF65-F5344CB8AC3E}">
        <p14:creationId xmlns:p14="http://schemas.microsoft.com/office/powerpoint/2010/main" val="3454901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3907570" y="2939174"/>
            <a:ext cx="4294297" cy="428964"/>
          </a:xfrm>
        </p:spPr>
        <p:txBody>
          <a:bodyPr/>
          <a:lstStyle/>
          <a:p>
            <a:r>
              <a:rPr lang="en-IN" sz="2750" b="1" dirty="0">
                <a:latin typeface="Segoe UI" pitchFamily="34" charset="0"/>
              </a:rPr>
              <a:t>AMAR PRUSTY</a:t>
            </a:r>
            <a:endParaRPr lang="en-US" dirty="0"/>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3907570" y="3670043"/>
            <a:ext cx="3429000" cy="564257"/>
          </a:xfrm>
          <a:prstGeom prst="rect">
            <a:avLst/>
          </a:prstGeom>
        </p:spPr>
        <p:txBody>
          <a:bodyPr/>
          <a:lstStyle/>
          <a:p>
            <a:r>
              <a:rPr lang="en-US" dirty="0">
                <a:latin typeface="Segoe UI" pitchFamily="34" charset="0"/>
              </a:rPr>
              <a:t>Architect, DXC Technology India</a:t>
            </a:r>
            <a:endParaRPr lang="en-IN" dirty="0">
              <a:latin typeface="Segoe UI" pitchFamily="34" charset="0"/>
            </a:endParaRPr>
          </a:p>
          <a:p>
            <a:endParaRPr lang="en-US" dirty="0"/>
          </a:p>
        </p:txBody>
      </p:sp>
      <p:pic>
        <p:nvPicPr>
          <p:cNvPr id="10" name="Picture Placeholder 9" descr="A picture containing person, person, wall, holding&#10;&#10;Description automatically generated">
            <a:extLst>
              <a:ext uri="{FF2B5EF4-FFF2-40B4-BE49-F238E27FC236}">
                <a16:creationId xmlns:a16="http://schemas.microsoft.com/office/drawing/2014/main" id="{BC6DA706-D041-4BD4-9504-F11DFEBC30B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4957" r="24957"/>
          <a:stretch>
            <a:fillRect/>
          </a:stretch>
        </p:blipFill>
        <p:spPr>
          <a:xfrm>
            <a:off x="1763713" y="2125663"/>
            <a:ext cx="1955800" cy="2606675"/>
          </a:xfrm>
        </p:spPr>
      </p:pic>
    </p:spTree>
    <p:extLst>
      <p:ext uri="{BB962C8B-B14F-4D97-AF65-F5344CB8AC3E}">
        <p14:creationId xmlns:p14="http://schemas.microsoft.com/office/powerpoint/2010/main" val="81732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A88E77-6E2D-4EE0-A8A1-69F084F239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592" y="548680"/>
            <a:ext cx="7133195" cy="5649491"/>
          </a:xfrm>
        </p:spPr>
      </p:pic>
    </p:spTree>
    <p:extLst>
      <p:ext uri="{BB962C8B-B14F-4D97-AF65-F5344CB8AC3E}">
        <p14:creationId xmlns:p14="http://schemas.microsoft.com/office/powerpoint/2010/main" val="1603671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of </a:t>
            </a:r>
            <a:r>
              <a:rPr lang="en-US" dirty="0" err="1"/>
              <a:t>IoT</a:t>
            </a:r>
            <a:r>
              <a:rPr lang="en-US" dirty="0"/>
              <a:t> Security</a:t>
            </a:r>
          </a:p>
        </p:txBody>
      </p:sp>
      <p:sp>
        <p:nvSpPr>
          <p:cNvPr id="3" name="Content Placeholder 2"/>
          <p:cNvSpPr>
            <a:spLocks noGrp="1"/>
          </p:cNvSpPr>
          <p:nvPr>
            <p:ph idx="1"/>
          </p:nvPr>
        </p:nvSpPr>
        <p:spPr/>
        <p:txBody>
          <a:bodyPr>
            <a:normAutofit/>
          </a:bodyPr>
          <a:lstStyle/>
          <a:p>
            <a:r>
              <a:rPr lang="en-US" dirty="0" err="1"/>
              <a:t>IoT</a:t>
            </a:r>
            <a:r>
              <a:rPr lang="en-US" dirty="0"/>
              <a:t> is an evolutionary technology</a:t>
            </a:r>
          </a:p>
        </p:txBody>
      </p:sp>
      <p:sp>
        <p:nvSpPr>
          <p:cNvPr id="5" name="Rectangle 4"/>
          <p:cNvSpPr/>
          <p:nvPr/>
        </p:nvSpPr>
        <p:spPr>
          <a:xfrm>
            <a:off x="1986114" y="5003261"/>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Hardware</a:t>
            </a:r>
          </a:p>
        </p:txBody>
      </p:sp>
      <p:sp>
        <p:nvSpPr>
          <p:cNvPr id="10" name="Rectangle 9"/>
          <p:cNvSpPr/>
          <p:nvPr/>
        </p:nvSpPr>
        <p:spPr>
          <a:xfrm>
            <a:off x="1986114" y="4564044"/>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Operating System</a:t>
            </a:r>
          </a:p>
        </p:txBody>
      </p:sp>
      <p:sp>
        <p:nvSpPr>
          <p:cNvPr id="11" name="Rectangle 10"/>
          <p:cNvSpPr/>
          <p:nvPr/>
        </p:nvSpPr>
        <p:spPr>
          <a:xfrm>
            <a:off x="1986114" y="4124827"/>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Network</a:t>
            </a:r>
          </a:p>
        </p:txBody>
      </p:sp>
      <p:sp>
        <p:nvSpPr>
          <p:cNvPr id="12" name="Rectangle 11"/>
          <p:cNvSpPr/>
          <p:nvPr/>
        </p:nvSpPr>
        <p:spPr>
          <a:xfrm>
            <a:off x="1986114" y="3685610"/>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Web</a:t>
            </a:r>
          </a:p>
        </p:txBody>
      </p:sp>
      <p:sp>
        <p:nvSpPr>
          <p:cNvPr id="13" name="Rectangle 12"/>
          <p:cNvSpPr/>
          <p:nvPr/>
        </p:nvSpPr>
        <p:spPr>
          <a:xfrm>
            <a:off x="1986114" y="3265489"/>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Mobile</a:t>
            </a:r>
          </a:p>
        </p:txBody>
      </p:sp>
      <p:sp>
        <p:nvSpPr>
          <p:cNvPr id="14" name="Rectangle 13"/>
          <p:cNvSpPr/>
          <p:nvPr/>
        </p:nvSpPr>
        <p:spPr>
          <a:xfrm>
            <a:off x="1986114" y="2826272"/>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Cloud</a:t>
            </a:r>
          </a:p>
        </p:txBody>
      </p:sp>
      <p:sp>
        <p:nvSpPr>
          <p:cNvPr id="15" name="Rectangle 14"/>
          <p:cNvSpPr/>
          <p:nvPr/>
        </p:nvSpPr>
        <p:spPr>
          <a:xfrm>
            <a:off x="1986114" y="2387055"/>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IoT</a:t>
            </a:r>
            <a:endParaRPr lang="en-US" dirty="0"/>
          </a:p>
        </p:txBody>
      </p:sp>
    </p:spTree>
    <p:extLst>
      <p:ext uri="{BB962C8B-B14F-4D97-AF65-F5344CB8AC3E}">
        <p14:creationId xmlns:p14="http://schemas.microsoft.com/office/powerpoint/2010/main" val="386543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28ABDC-89C3-42BC-8E38-3F3E48FA86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552" y="548680"/>
            <a:ext cx="8064895" cy="5760640"/>
          </a:xfrm>
        </p:spPr>
      </p:pic>
    </p:spTree>
    <p:extLst>
      <p:ext uri="{BB962C8B-B14F-4D97-AF65-F5344CB8AC3E}">
        <p14:creationId xmlns:p14="http://schemas.microsoft.com/office/powerpoint/2010/main" val="3155924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AAF664BD-D90B-4E26-89EE-562253A95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550"/>
            <a:ext cx="9144000" cy="5168900"/>
          </a:xfrm>
          <a:prstGeom prst="rect">
            <a:avLst/>
          </a:prstGeom>
        </p:spPr>
      </p:pic>
    </p:spTree>
    <p:extLst>
      <p:ext uri="{BB962C8B-B14F-4D97-AF65-F5344CB8AC3E}">
        <p14:creationId xmlns:p14="http://schemas.microsoft.com/office/powerpoint/2010/main" val="3302995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94CDD1-41AE-4D4A-9F42-300D36A600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0313" y="0"/>
            <a:ext cx="6983373" cy="6553628"/>
          </a:xfrm>
        </p:spPr>
      </p:pic>
    </p:spTree>
    <p:extLst>
      <p:ext uri="{BB962C8B-B14F-4D97-AF65-F5344CB8AC3E}">
        <p14:creationId xmlns:p14="http://schemas.microsoft.com/office/powerpoint/2010/main" val="3812753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0865426-5CC0-42A8-953A-D124FE9988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68" y="712266"/>
            <a:ext cx="8162954" cy="5433467"/>
          </a:xfrm>
        </p:spPr>
      </p:pic>
    </p:spTree>
    <p:extLst>
      <p:ext uri="{BB962C8B-B14F-4D97-AF65-F5344CB8AC3E}">
        <p14:creationId xmlns:p14="http://schemas.microsoft.com/office/powerpoint/2010/main" val="2091074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B29885-9730-4568-A5EF-FF3F94C295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7704" y="476672"/>
            <a:ext cx="5699760" cy="6009531"/>
          </a:xfrm>
        </p:spPr>
      </p:pic>
    </p:spTree>
    <p:extLst>
      <p:ext uri="{BB962C8B-B14F-4D97-AF65-F5344CB8AC3E}">
        <p14:creationId xmlns:p14="http://schemas.microsoft.com/office/powerpoint/2010/main" val="3267016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AF71FA-A415-4E69-BCFF-6A484880D7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760" y="45483"/>
            <a:ext cx="3960440" cy="6767034"/>
          </a:xfrm>
        </p:spPr>
      </p:pic>
    </p:spTree>
    <p:extLst>
      <p:ext uri="{BB962C8B-B14F-4D97-AF65-F5344CB8AC3E}">
        <p14:creationId xmlns:p14="http://schemas.microsoft.com/office/powerpoint/2010/main" val="2978848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a:extLst>
              <a:ext uri="{FF2B5EF4-FFF2-40B4-BE49-F238E27FC236}">
                <a16:creationId xmlns:a16="http://schemas.microsoft.com/office/drawing/2014/main" id="{EB13A09B-0C48-41D5-98AF-EC3E1A500B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492" y="188640"/>
            <a:ext cx="8807015" cy="6223624"/>
          </a:xfrm>
        </p:spPr>
      </p:pic>
    </p:spTree>
    <p:extLst>
      <p:ext uri="{BB962C8B-B14F-4D97-AF65-F5344CB8AC3E}">
        <p14:creationId xmlns:p14="http://schemas.microsoft.com/office/powerpoint/2010/main" val="1314658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website&#10;&#10;Description automatically generated">
            <a:extLst>
              <a:ext uri="{FF2B5EF4-FFF2-40B4-BE49-F238E27FC236}">
                <a16:creationId xmlns:a16="http://schemas.microsoft.com/office/drawing/2014/main" id="{ABAEB0C0-FD82-4369-AA1E-A3E4B0856B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616" y="133638"/>
            <a:ext cx="6192688" cy="6682100"/>
          </a:xfrm>
        </p:spPr>
      </p:pic>
    </p:spTree>
    <p:extLst>
      <p:ext uri="{BB962C8B-B14F-4D97-AF65-F5344CB8AC3E}">
        <p14:creationId xmlns:p14="http://schemas.microsoft.com/office/powerpoint/2010/main" val="23049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1867408" y="3086393"/>
            <a:ext cx="6858000" cy="421189"/>
          </a:xfrm>
        </p:spPr>
        <p:txBody>
          <a:bodyPr/>
          <a:lstStyle/>
          <a:p>
            <a:r>
              <a:rPr lang="en-IN" dirty="0"/>
              <a:t>Hybrid Multi Cloud Edge IOT Security</a:t>
            </a:r>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1867408" y="3829050"/>
            <a:ext cx="6858000" cy="230833"/>
          </a:xfrm>
        </p:spPr>
        <p:txBody>
          <a:bodyPr/>
          <a:lstStyle/>
          <a:p>
            <a:r>
              <a:rPr lang="en-IN" dirty="0"/>
              <a:t>AMAR PRUSTY</a:t>
            </a:r>
          </a:p>
        </p:txBody>
      </p:sp>
    </p:spTree>
    <p:extLst>
      <p:ext uri="{BB962C8B-B14F-4D97-AF65-F5344CB8AC3E}">
        <p14:creationId xmlns:p14="http://schemas.microsoft.com/office/powerpoint/2010/main" val="2654086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0EC0AEB7-AA5D-435F-8139-0C970B94F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57" y="852128"/>
            <a:ext cx="7773485" cy="5153744"/>
          </a:xfrm>
          <a:prstGeom prst="rect">
            <a:avLst/>
          </a:prstGeom>
        </p:spPr>
      </p:pic>
    </p:spTree>
    <p:extLst>
      <p:ext uri="{BB962C8B-B14F-4D97-AF65-F5344CB8AC3E}">
        <p14:creationId xmlns:p14="http://schemas.microsoft.com/office/powerpoint/2010/main" val="1089245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6D71-9584-4E42-A0C1-F27FC3BAAA0A}"/>
              </a:ext>
            </a:extLst>
          </p:cNvPr>
          <p:cNvSpPr>
            <a:spLocks noGrp="1"/>
          </p:cNvSpPr>
          <p:nvPr>
            <p:ph type="title"/>
          </p:nvPr>
        </p:nvSpPr>
        <p:spPr/>
        <p:txBody>
          <a:bodyPr/>
          <a:lstStyle/>
          <a:p>
            <a:r>
              <a:rPr lang="en-US" dirty="0"/>
              <a:t>Data Types and Compliance</a:t>
            </a:r>
          </a:p>
        </p:txBody>
      </p:sp>
      <p:sp>
        <p:nvSpPr>
          <p:cNvPr id="3" name="Content Placeholder 2">
            <a:extLst>
              <a:ext uri="{FF2B5EF4-FFF2-40B4-BE49-F238E27FC236}">
                <a16:creationId xmlns:a16="http://schemas.microsoft.com/office/drawing/2014/main" id="{5A8C37E4-52AA-4E9C-A774-E1315C07CCE0}"/>
              </a:ext>
            </a:extLst>
          </p:cNvPr>
          <p:cNvSpPr>
            <a:spLocks noGrp="1"/>
          </p:cNvSpPr>
          <p:nvPr>
            <p:ph idx="1"/>
          </p:nvPr>
        </p:nvSpPr>
        <p:spPr/>
        <p:txBody>
          <a:bodyPr>
            <a:normAutofit/>
          </a:bodyPr>
          <a:lstStyle/>
          <a:p>
            <a:r>
              <a:rPr lang="en-US" dirty="0"/>
              <a:t>Data, being the key attribute of an information technology system, is the driving force in selecting the appropriate level of security.</a:t>
            </a:r>
          </a:p>
          <a:p>
            <a:r>
              <a:rPr lang="en-US" dirty="0"/>
              <a:t>Develop detail data flows</a:t>
            </a:r>
          </a:p>
          <a:p>
            <a:r>
              <a:rPr lang="en-US" dirty="0"/>
              <a:t>If security controls and approach is not matched to the characterization of data then:</a:t>
            </a:r>
          </a:p>
          <a:p>
            <a:pPr lvl="1"/>
            <a:r>
              <a:rPr lang="en-US" sz="1800" dirty="0"/>
              <a:t>The system will be more costly and utility reduced if over secured.</a:t>
            </a:r>
          </a:p>
          <a:p>
            <a:pPr lvl="1"/>
            <a:r>
              <a:rPr lang="en-US" sz="1800" dirty="0"/>
              <a:t>The system and data will be vulnerable and could lead to a breach. </a:t>
            </a:r>
          </a:p>
        </p:txBody>
      </p:sp>
    </p:spTree>
    <p:extLst>
      <p:ext uri="{BB962C8B-B14F-4D97-AF65-F5344CB8AC3E}">
        <p14:creationId xmlns:p14="http://schemas.microsoft.com/office/powerpoint/2010/main" val="1483022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F129E6-AFFE-4280-A5B3-7F9E680729A4}"/>
              </a:ext>
            </a:extLst>
          </p:cNvPr>
          <p:cNvSpPr/>
          <p:nvPr/>
        </p:nvSpPr>
        <p:spPr>
          <a:xfrm>
            <a:off x="0" y="857250"/>
            <a:ext cx="125841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TextBox 15"/>
          <p:cNvSpPr txBox="1"/>
          <p:nvPr/>
        </p:nvSpPr>
        <p:spPr>
          <a:xfrm>
            <a:off x="4475049" y="1363971"/>
            <a:ext cx="4383701" cy="300082"/>
          </a:xfrm>
          <a:prstGeom prst="rect">
            <a:avLst/>
          </a:prstGeom>
          <a:noFill/>
        </p:spPr>
        <p:txBody>
          <a:bodyPr wrap="none" rtlCol="0">
            <a:spAutoFit/>
          </a:bodyPr>
          <a:lstStyle/>
          <a:p>
            <a:r>
              <a:rPr lang="en-US" sz="1350" dirty="0">
                <a:solidFill>
                  <a:schemeClr val="bg1"/>
                </a:solidFill>
              </a:rPr>
              <a:t>Risk = (Data Type + Breach Probability)/Data Security Profile</a:t>
            </a:r>
          </a:p>
        </p:txBody>
      </p:sp>
      <p:grpSp>
        <p:nvGrpSpPr>
          <p:cNvPr id="17" name="Group 16"/>
          <p:cNvGrpSpPr/>
          <p:nvPr/>
        </p:nvGrpSpPr>
        <p:grpSpPr>
          <a:xfrm>
            <a:off x="-58821" y="1164721"/>
            <a:ext cx="8855915" cy="4194950"/>
            <a:chOff x="-123977" y="375098"/>
            <a:chExt cx="11807886" cy="5593266"/>
          </a:xfrm>
        </p:grpSpPr>
        <p:grpSp>
          <p:nvGrpSpPr>
            <p:cNvPr id="35" name="Group 34"/>
            <p:cNvGrpSpPr/>
            <p:nvPr/>
          </p:nvGrpSpPr>
          <p:grpSpPr>
            <a:xfrm>
              <a:off x="1973850" y="1756459"/>
              <a:ext cx="9710059" cy="4211905"/>
              <a:chOff x="1297575" y="1461184"/>
              <a:chExt cx="9710059" cy="4211905"/>
            </a:xfrm>
          </p:grpSpPr>
          <p:sp>
            <p:nvSpPr>
              <p:cNvPr id="4" name="Rectangle 3"/>
              <p:cNvSpPr/>
              <p:nvPr/>
            </p:nvSpPr>
            <p:spPr>
              <a:xfrm>
                <a:off x="1306284" y="5211535"/>
                <a:ext cx="1245327" cy="4615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350" dirty="0"/>
                  <a:t>Public Data</a:t>
                </a:r>
              </a:p>
            </p:txBody>
          </p:sp>
          <p:sp>
            <p:nvSpPr>
              <p:cNvPr id="5" name="Rectangle 4"/>
              <p:cNvSpPr/>
              <p:nvPr/>
            </p:nvSpPr>
            <p:spPr>
              <a:xfrm>
                <a:off x="2551611" y="5211535"/>
                <a:ext cx="8456022" cy="46155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Sensitive</a:t>
                </a:r>
                <a:r>
                  <a:rPr lang="en-US" sz="1350" dirty="0">
                    <a:solidFill>
                      <a:schemeClr val="tx1"/>
                    </a:solidFill>
                  </a:rPr>
                  <a:t> Data</a:t>
                </a:r>
              </a:p>
            </p:txBody>
          </p:sp>
          <p:sp>
            <p:nvSpPr>
              <p:cNvPr id="6" name="Rectangle 5"/>
              <p:cNvSpPr/>
              <p:nvPr/>
            </p:nvSpPr>
            <p:spPr>
              <a:xfrm>
                <a:off x="1306284" y="4579558"/>
                <a:ext cx="1245328" cy="4615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350" dirty="0"/>
                  <a:t>Public Data</a:t>
                </a:r>
              </a:p>
            </p:txBody>
          </p:sp>
          <p:sp>
            <p:nvSpPr>
              <p:cNvPr id="8" name="Rectangle 7"/>
              <p:cNvSpPr/>
              <p:nvPr/>
            </p:nvSpPr>
            <p:spPr>
              <a:xfrm>
                <a:off x="2551611" y="4579558"/>
                <a:ext cx="5477692" cy="46155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Confidential</a:t>
                </a:r>
                <a:r>
                  <a:rPr lang="en-US" sz="1350" dirty="0">
                    <a:solidFill>
                      <a:schemeClr val="tx1"/>
                    </a:solidFill>
                  </a:rPr>
                  <a:t> Data</a:t>
                </a:r>
              </a:p>
            </p:txBody>
          </p:sp>
          <p:sp>
            <p:nvSpPr>
              <p:cNvPr id="9" name="Rectangle 8"/>
              <p:cNvSpPr/>
              <p:nvPr/>
            </p:nvSpPr>
            <p:spPr>
              <a:xfrm>
                <a:off x="8029303" y="4579558"/>
                <a:ext cx="2978331" cy="4615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Restricted Data</a:t>
                </a:r>
              </a:p>
            </p:txBody>
          </p:sp>
          <p:sp>
            <p:nvSpPr>
              <p:cNvPr id="10" name="Rectangle 9"/>
              <p:cNvSpPr/>
              <p:nvPr/>
            </p:nvSpPr>
            <p:spPr>
              <a:xfrm>
                <a:off x="1306284" y="3959012"/>
                <a:ext cx="1245327" cy="4615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350" dirty="0"/>
                  <a:t>Public Data</a:t>
                </a:r>
              </a:p>
            </p:txBody>
          </p:sp>
          <p:sp>
            <p:nvSpPr>
              <p:cNvPr id="12" name="Rectangle 11"/>
              <p:cNvSpPr/>
              <p:nvPr/>
            </p:nvSpPr>
            <p:spPr>
              <a:xfrm>
                <a:off x="2551611" y="3959012"/>
                <a:ext cx="2760617" cy="46155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Classification: Low</a:t>
                </a:r>
              </a:p>
            </p:txBody>
          </p:sp>
          <p:sp>
            <p:nvSpPr>
              <p:cNvPr id="13" name="Rectangle 12"/>
              <p:cNvSpPr/>
              <p:nvPr/>
            </p:nvSpPr>
            <p:spPr>
              <a:xfrm>
                <a:off x="8038011" y="3959012"/>
                <a:ext cx="2969623" cy="4615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Classification: High</a:t>
                </a:r>
              </a:p>
            </p:txBody>
          </p:sp>
          <p:sp>
            <p:nvSpPr>
              <p:cNvPr id="14" name="Rectangle 13"/>
              <p:cNvSpPr/>
              <p:nvPr/>
            </p:nvSpPr>
            <p:spPr>
              <a:xfrm>
                <a:off x="5320936" y="3959012"/>
                <a:ext cx="2717075" cy="461554"/>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Classification: Moderate</a:t>
                </a:r>
              </a:p>
            </p:txBody>
          </p:sp>
          <p:sp>
            <p:nvSpPr>
              <p:cNvPr id="18" name="Rectangle 17"/>
              <p:cNvSpPr/>
              <p:nvPr/>
            </p:nvSpPr>
            <p:spPr>
              <a:xfrm>
                <a:off x="8029302" y="2705099"/>
                <a:ext cx="2978331" cy="454806"/>
              </a:xfrm>
              <a:prstGeom prst="rect">
                <a:avLst/>
              </a:prstGeom>
              <a:gradFill flip="none" rotWithShape="1">
                <a:gsLst>
                  <a:gs pos="38000">
                    <a:srgbClr val="FF0000"/>
                  </a:gs>
                  <a:gs pos="78000">
                    <a:schemeClr val="accent2">
                      <a:lumMod val="50000"/>
                    </a:schemeClr>
                  </a:gs>
                  <a:gs pos="95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 Security Profile 4</a:t>
                </a:r>
              </a:p>
            </p:txBody>
          </p:sp>
          <p:sp>
            <p:nvSpPr>
              <p:cNvPr id="21" name="Rectangle 20"/>
              <p:cNvSpPr/>
              <p:nvPr/>
            </p:nvSpPr>
            <p:spPr>
              <a:xfrm>
                <a:off x="1306284" y="3334654"/>
                <a:ext cx="1245327" cy="4615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Integrity Controls</a:t>
                </a:r>
              </a:p>
            </p:txBody>
          </p:sp>
          <p:sp>
            <p:nvSpPr>
              <p:cNvPr id="22" name="Rectangle 21"/>
              <p:cNvSpPr/>
              <p:nvPr/>
            </p:nvSpPr>
            <p:spPr>
              <a:xfrm>
                <a:off x="2560319" y="3336103"/>
                <a:ext cx="2760617" cy="46155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Privacy Act   FISMA</a:t>
                </a:r>
              </a:p>
            </p:txBody>
          </p:sp>
          <p:sp>
            <p:nvSpPr>
              <p:cNvPr id="23" name="Rectangle 22"/>
              <p:cNvSpPr/>
              <p:nvPr/>
            </p:nvSpPr>
            <p:spPr>
              <a:xfrm>
                <a:off x="5312228" y="3334655"/>
                <a:ext cx="2717075" cy="461554"/>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HIPAA  PCI-DSS  FERPA  </a:t>
                </a:r>
              </a:p>
            </p:txBody>
          </p:sp>
          <p:sp>
            <p:nvSpPr>
              <p:cNvPr id="24" name="Rectangle 23"/>
              <p:cNvSpPr/>
              <p:nvPr/>
            </p:nvSpPr>
            <p:spPr>
              <a:xfrm>
                <a:off x="8038011" y="3333444"/>
                <a:ext cx="2969623" cy="4615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Pub 1075   CJIS</a:t>
                </a:r>
              </a:p>
            </p:txBody>
          </p:sp>
          <p:sp>
            <p:nvSpPr>
              <p:cNvPr id="25" name="Rectangle 24"/>
              <p:cNvSpPr/>
              <p:nvPr/>
            </p:nvSpPr>
            <p:spPr>
              <a:xfrm>
                <a:off x="1306284" y="2695847"/>
                <a:ext cx="1254035" cy="461554"/>
              </a:xfrm>
              <a:prstGeom prst="rect">
                <a:avLst/>
              </a:prstGeom>
              <a:gradFill flip="none" rotWithShape="1">
                <a:gsLst>
                  <a:gs pos="38000">
                    <a:schemeClr val="accent5"/>
                  </a:gs>
                  <a:gs pos="78000">
                    <a:schemeClr val="accent2">
                      <a:lumMod val="75000"/>
                    </a:schemeClr>
                  </a:gs>
                  <a:gs pos="95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 Security Profile 1</a:t>
                </a:r>
              </a:p>
            </p:txBody>
          </p:sp>
          <p:sp>
            <p:nvSpPr>
              <p:cNvPr id="26" name="Rectangle 25"/>
              <p:cNvSpPr/>
              <p:nvPr/>
            </p:nvSpPr>
            <p:spPr>
              <a:xfrm>
                <a:off x="5290458" y="2695997"/>
                <a:ext cx="2747554" cy="461554"/>
              </a:xfrm>
              <a:prstGeom prst="rect">
                <a:avLst/>
              </a:prstGeom>
              <a:gradFill flip="none" rotWithShape="1">
                <a:gsLst>
                  <a:gs pos="38000">
                    <a:srgbClr val="FF6600"/>
                  </a:gs>
                  <a:gs pos="78000">
                    <a:schemeClr val="accent2">
                      <a:lumMod val="75000"/>
                    </a:schemeClr>
                  </a:gs>
                  <a:gs pos="95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Data Security Profile 3</a:t>
                </a:r>
              </a:p>
            </p:txBody>
          </p:sp>
          <p:sp>
            <p:nvSpPr>
              <p:cNvPr id="27" name="Rectangle 26"/>
              <p:cNvSpPr/>
              <p:nvPr/>
            </p:nvSpPr>
            <p:spPr>
              <a:xfrm>
                <a:off x="2560319" y="2695997"/>
                <a:ext cx="2760617" cy="461554"/>
              </a:xfrm>
              <a:prstGeom prst="rect">
                <a:avLst/>
              </a:prstGeom>
              <a:gradFill flip="none" rotWithShape="1">
                <a:gsLst>
                  <a:gs pos="38000">
                    <a:srgbClr val="FFC000"/>
                  </a:gs>
                  <a:gs pos="78000">
                    <a:schemeClr val="accent2">
                      <a:lumMod val="75000"/>
                    </a:schemeClr>
                  </a:gs>
                  <a:gs pos="95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Data Security Profile 2</a:t>
                </a:r>
              </a:p>
            </p:txBody>
          </p:sp>
          <p:sp>
            <p:nvSpPr>
              <p:cNvPr id="29" name="Rectangle 28"/>
              <p:cNvSpPr/>
              <p:nvPr/>
            </p:nvSpPr>
            <p:spPr>
              <a:xfrm>
                <a:off x="1297575" y="1461644"/>
                <a:ext cx="6731727" cy="46155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NIST SP 800-53v4</a:t>
                </a:r>
              </a:p>
            </p:txBody>
          </p:sp>
          <p:sp>
            <p:nvSpPr>
              <p:cNvPr id="30" name="Rectangle 29"/>
              <p:cNvSpPr/>
              <p:nvPr/>
            </p:nvSpPr>
            <p:spPr>
              <a:xfrm>
                <a:off x="8038011" y="1461184"/>
                <a:ext cx="2969622" cy="4615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 800-53v4, Pub 1075, CJIS-SP</a:t>
                </a:r>
              </a:p>
            </p:txBody>
          </p:sp>
          <p:sp>
            <p:nvSpPr>
              <p:cNvPr id="31" name="Rectangle 30"/>
              <p:cNvSpPr/>
              <p:nvPr/>
            </p:nvSpPr>
            <p:spPr>
              <a:xfrm>
                <a:off x="8078016" y="2065175"/>
                <a:ext cx="2929617" cy="454806"/>
              </a:xfrm>
              <a:prstGeom prst="rect">
                <a:avLst/>
              </a:prstGeom>
              <a:gradFill flip="none" rotWithShape="1">
                <a:gsLst>
                  <a:gs pos="38000">
                    <a:srgbClr val="FF0000"/>
                  </a:gs>
                  <a:gs pos="52000">
                    <a:schemeClr val="accent2">
                      <a:lumMod val="50000"/>
                    </a:schemeClr>
                  </a:gs>
                  <a:gs pos="95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Policies &amp; Procedures Profile 4</a:t>
                </a:r>
              </a:p>
            </p:txBody>
          </p:sp>
          <p:sp>
            <p:nvSpPr>
              <p:cNvPr id="32" name="Rectangle 31"/>
              <p:cNvSpPr/>
              <p:nvPr/>
            </p:nvSpPr>
            <p:spPr>
              <a:xfrm>
                <a:off x="5330462" y="2066046"/>
                <a:ext cx="2747554" cy="461554"/>
              </a:xfrm>
              <a:prstGeom prst="rect">
                <a:avLst/>
              </a:prstGeom>
              <a:gradFill flip="none" rotWithShape="1">
                <a:gsLst>
                  <a:gs pos="38000">
                    <a:srgbClr val="FF6600"/>
                  </a:gs>
                  <a:gs pos="52000">
                    <a:schemeClr val="accent2">
                      <a:lumMod val="75000"/>
                    </a:schemeClr>
                  </a:gs>
                  <a:gs pos="95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Policies &amp; Procedures Profile 3</a:t>
                </a:r>
              </a:p>
            </p:txBody>
          </p:sp>
          <p:sp>
            <p:nvSpPr>
              <p:cNvPr id="33" name="Rectangle 32"/>
              <p:cNvSpPr/>
              <p:nvPr/>
            </p:nvSpPr>
            <p:spPr>
              <a:xfrm>
                <a:off x="2560319" y="2065115"/>
                <a:ext cx="2760617" cy="461554"/>
              </a:xfrm>
              <a:prstGeom prst="rect">
                <a:avLst/>
              </a:prstGeom>
              <a:gradFill flip="none" rotWithShape="1">
                <a:gsLst>
                  <a:gs pos="38000">
                    <a:srgbClr val="FFC000"/>
                  </a:gs>
                  <a:gs pos="52000">
                    <a:schemeClr val="accent2">
                      <a:lumMod val="75000"/>
                    </a:schemeClr>
                  </a:gs>
                  <a:gs pos="95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Policies &amp; Procedures Profile 2</a:t>
                </a:r>
              </a:p>
            </p:txBody>
          </p:sp>
          <p:sp>
            <p:nvSpPr>
              <p:cNvPr id="34" name="Rectangle 33"/>
              <p:cNvSpPr/>
              <p:nvPr/>
            </p:nvSpPr>
            <p:spPr>
              <a:xfrm>
                <a:off x="1306284" y="2074641"/>
                <a:ext cx="1254035" cy="461554"/>
              </a:xfrm>
              <a:prstGeom prst="rect">
                <a:avLst/>
              </a:prstGeom>
              <a:gradFill flip="none" rotWithShape="1">
                <a:gsLst>
                  <a:gs pos="38000">
                    <a:schemeClr val="accent5"/>
                  </a:gs>
                  <a:gs pos="52000">
                    <a:schemeClr val="accent2">
                      <a:lumMod val="75000"/>
                    </a:schemeClr>
                  </a:gs>
                  <a:gs pos="95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Policies &amp; Procedures Profile 1</a:t>
                </a:r>
              </a:p>
            </p:txBody>
          </p:sp>
        </p:grpSp>
        <p:sp>
          <p:nvSpPr>
            <p:cNvPr id="36" name="Left Brace 35"/>
            <p:cNvSpPr/>
            <p:nvPr/>
          </p:nvSpPr>
          <p:spPr>
            <a:xfrm>
              <a:off x="1427878" y="1741921"/>
              <a:ext cx="545972" cy="1710755"/>
            </a:xfrm>
            <a:prstGeom prst="lef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dirty="0"/>
            </a:p>
          </p:txBody>
        </p:sp>
        <p:sp>
          <p:nvSpPr>
            <p:cNvPr id="37" name="Left Brace 36"/>
            <p:cNvSpPr/>
            <p:nvPr/>
          </p:nvSpPr>
          <p:spPr>
            <a:xfrm>
              <a:off x="1427878" y="3639132"/>
              <a:ext cx="545972" cy="2329232"/>
            </a:xfrm>
            <a:prstGeom prst="leftBrace">
              <a:avLst/>
            </a:prstGeom>
            <a:ln w="38100">
              <a:solidFill>
                <a:srgbClr val="FF9933"/>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dirty="0"/>
            </a:p>
          </p:txBody>
        </p:sp>
        <p:sp>
          <p:nvSpPr>
            <p:cNvPr id="38" name="TextBox 37"/>
            <p:cNvSpPr txBox="1"/>
            <p:nvPr/>
          </p:nvSpPr>
          <p:spPr>
            <a:xfrm>
              <a:off x="67310" y="4584245"/>
              <a:ext cx="1374651" cy="400109"/>
            </a:xfrm>
            <a:prstGeom prst="rect">
              <a:avLst/>
            </a:prstGeom>
            <a:noFill/>
          </p:spPr>
          <p:txBody>
            <a:bodyPr wrap="none" rtlCol="0">
              <a:spAutoFit/>
            </a:bodyPr>
            <a:lstStyle/>
            <a:p>
              <a:r>
                <a:rPr lang="en-US" sz="1350" b="1" dirty="0">
                  <a:solidFill>
                    <a:schemeClr val="accent1">
                      <a:lumMod val="60000"/>
                      <a:lumOff val="40000"/>
                    </a:schemeClr>
                  </a:solidFill>
                </a:rPr>
                <a:t>Data Object</a:t>
              </a:r>
            </a:p>
          </p:txBody>
        </p:sp>
        <p:sp>
          <p:nvSpPr>
            <p:cNvPr id="39" name="TextBox 38"/>
            <p:cNvSpPr txBox="1"/>
            <p:nvPr/>
          </p:nvSpPr>
          <p:spPr>
            <a:xfrm>
              <a:off x="448642" y="2384704"/>
              <a:ext cx="1017801" cy="400109"/>
            </a:xfrm>
            <a:prstGeom prst="rect">
              <a:avLst/>
            </a:prstGeom>
            <a:noFill/>
          </p:spPr>
          <p:txBody>
            <a:bodyPr wrap="none" rtlCol="0">
              <a:spAutoFit/>
            </a:bodyPr>
            <a:lstStyle/>
            <a:p>
              <a:r>
                <a:rPr lang="en-US" sz="1350" b="1" dirty="0">
                  <a:solidFill>
                    <a:schemeClr val="accent1">
                      <a:lumMod val="60000"/>
                      <a:lumOff val="40000"/>
                    </a:schemeClr>
                  </a:solidFill>
                </a:rPr>
                <a:t>Security</a:t>
              </a:r>
            </a:p>
          </p:txBody>
        </p:sp>
        <p:sp>
          <p:nvSpPr>
            <p:cNvPr id="42" name="Rectangle 41"/>
            <p:cNvSpPr/>
            <p:nvPr/>
          </p:nvSpPr>
          <p:spPr>
            <a:xfrm>
              <a:off x="1973849" y="1137519"/>
              <a:ext cx="9710059" cy="46155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 Security Profile + Data Owner + Originating System + Data Integrity Confidence</a:t>
              </a:r>
            </a:p>
          </p:txBody>
        </p:sp>
        <p:sp>
          <p:nvSpPr>
            <p:cNvPr id="43" name="Left Brace 42"/>
            <p:cNvSpPr/>
            <p:nvPr/>
          </p:nvSpPr>
          <p:spPr>
            <a:xfrm>
              <a:off x="1427877" y="1151917"/>
              <a:ext cx="545972" cy="462154"/>
            </a:xfrm>
            <a:prstGeom prst="leftBrace">
              <a:avLst/>
            </a:prstGeom>
            <a:ln w="381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dirty="0"/>
            </a:p>
          </p:txBody>
        </p:sp>
        <p:sp>
          <p:nvSpPr>
            <p:cNvPr id="44" name="TextBox 43"/>
            <p:cNvSpPr txBox="1"/>
            <p:nvPr/>
          </p:nvSpPr>
          <p:spPr>
            <a:xfrm>
              <a:off x="-123977" y="1179661"/>
              <a:ext cx="1658653" cy="400109"/>
            </a:xfrm>
            <a:prstGeom prst="rect">
              <a:avLst/>
            </a:prstGeom>
            <a:noFill/>
          </p:spPr>
          <p:txBody>
            <a:bodyPr wrap="square" rtlCol="0">
              <a:spAutoFit/>
            </a:bodyPr>
            <a:lstStyle/>
            <a:p>
              <a:r>
                <a:rPr lang="en-US" sz="1350" b="1" dirty="0">
                  <a:solidFill>
                    <a:schemeClr val="accent1">
                      <a:lumMod val="60000"/>
                      <a:lumOff val="40000"/>
                    </a:schemeClr>
                  </a:solidFill>
                </a:rPr>
                <a:t>Data Pedigree</a:t>
              </a:r>
              <a:endParaRPr lang="en-US" sz="825" b="1" dirty="0">
                <a:solidFill>
                  <a:schemeClr val="accent1">
                    <a:lumMod val="60000"/>
                    <a:lumOff val="40000"/>
                  </a:schemeClr>
                </a:solidFill>
              </a:endParaRPr>
            </a:p>
          </p:txBody>
        </p:sp>
        <p:sp>
          <p:nvSpPr>
            <p:cNvPr id="15" name="Right Triangle 14"/>
            <p:cNvSpPr/>
            <p:nvPr/>
          </p:nvSpPr>
          <p:spPr>
            <a:xfrm rot="16200000">
              <a:off x="6503442" y="-4145784"/>
              <a:ext cx="634280" cy="9676044"/>
            </a:xfrm>
            <a:prstGeom prst="rtTriangle">
              <a:avLst/>
            </a:prstGeom>
            <a:solidFill>
              <a:srgbClr val="7030A0">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cene3d>
                <a:camera prst="isometricOffAxis2Top"/>
                <a:lightRig rig="threePt" dir="t"/>
              </a:scene3d>
            </a:bodyPr>
            <a:lstStyle/>
            <a:p>
              <a:pPr algn="ctr"/>
              <a:endParaRPr lang="en-US" sz="1350" dirty="0"/>
            </a:p>
          </p:txBody>
        </p:sp>
        <p:sp>
          <p:nvSpPr>
            <p:cNvPr id="45" name="TextBox 44"/>
            <p:cNvSpPr txBox="1"/>
            <p:nvPr/>
          </p:nvSpPr>
          <p:spPr>
            <a:xfrm>
              <a:off x="190914" y="781027"/>
              <a:ext cx="1316344" cy="400109"/>
            </a:xfrm>
            <a:prstGeom prst="rect">
              <a:avLst/>
            </a:prstGeom>
            <a:noFill/>
          </p:spPr>
          <p:txBody>
            <a:bodyPr wrap="none" rtlCol="0">
              <a:spAutoFit/>
            </a:bodyPr>
            <a:lstStyle/>
            <a:p>
              <a:r>
                <a:rPr lang="en-US" sz="1350" b="1" dirty="0">
                  <a:solidFill>
                    <a:schemeClr val="accent1">
                      <a:lumMod val="60000"/>
                      <a:lumOff val="40000"/>
                    </a:schemeClr>
                  </a:solidFill>
                </a:rPr>
                <a:t>Risk Profile</a:t>
              </a:r>
            </a:p>
          </p:txBody>
        </p:sp>
        <p:sp>
          <p:nvSpPr>
            <p:cNvPr id="46" name="Left Brace 45"/>
            <p:cNvSpPr/>
            <p:nvPr/>
          </p:nvSpPr>
          <p:spPr>
            <a:xfrm>
              <a:off x="1440698" y="912545"/>
              <a:ext cx="541861" cy="142066"/>
            </a:xfrm>
            <a:prstGeom prst="leftBrace">
              <a:avLst/>
            </a:prstGeom>
            <a:ln w="38100">
              <a:solidFill>
                <a:srgbClr val="9751CB"/>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dirty="0"/>
            </a:p>
          </p:txBody>
        </p:sp>
      </p:grpSp>
      <p:sp>
        <p:nvSpPr>
          <p:cNvPr id="19" name="TextBox 18"/>
          <p:cNvSpPr txBox="1"/>
          <p:nvPr/>
        </p:nvSpPr>
        <p:spPr>
          <a:xfrm>
            <a:off x="4893469" y="1363971"/>
            <a:ext cx="4029075" cy="300082"/>
          </a:xfrm>
          <a:prstGeom prst="rect">
            <a:avLst/>
          </a:prstGeom>
          <a:noFill/>
        </p:spPr>
        <p:txBody>
          <a:bodyPr wrap="square" rtlCol="0">
            <a:spAutoFit/>
          </a:bodyPr>
          <a:lstStyle/>
          <a:p>
            <a:r>
              <a:rPr lang="en-US" sz="1350" dirty="0">
                <a:solidFill>
                  <a:schemeClr val="bg1"/>
                </a:solidFill>
              </a:rPr>
              <a:t>Risk= (Data Type * Breach Probability)/Security Profile</a:t>
            </a:r>
          </a:p>
        </p:txBody>
      </p:sp>
      <p:sp>
        <p:nvSpPr>
          <p:cNvPr id="3" name="Rectangle 2">
            <a:extLst>
              <a:ext uri="{FF2B5EF4-FFF2-40B4-BE49-F238E27FC236}">
                <a16:creationId xmlns:a16="http://schemas.microsoft.com/office/drawing/2014/main" id="{DDF65492-64EC-4918-A97D-51AECCFF4E67}"/>
              </a:ext>
            </a:extLst>
          </p:cNvPr>
          <p:cNvSpPr/>
          <p:nvPr/>
        </p:nvSpPr>
        <p:spPr>
          <a:xfrm>
            <a:off x="1085850" y="5436394"/>
            <a:ext cx="1150144" cy="564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247719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46A663-769B-446B-B89E-09836B49B6D2}"/>
              </a:ext>
            </a:extLst>
          </p:cNvPr>
          <p:cNvSpPr/>
          <p:nvPr/>
        </p:nvSpPr>
        <p:spPr>
          <a:xfrm>
            <a:off x="200025" y="857250"/>
            <a:ext cx="1371600" cy="2257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ctangle 2">
            <a:extLst>
              <a:ext uri="{FF2B5EF4-FFF2-40B4-BE49-F238E27FC236}">
                <a16:creationId xmlns:a16="http://schemas.microsoft.com/office/drawing/2014/main" id="{FACC71A4-5321-4612-ACA8-03D63F1B0C00}"/>
              </a:ext>
            </a:extLst>
          </p:cNvPr>
          <p:cNvSpPr/>
          <p:nvPr/>
        </p:nvSpPr>
        <p:spPr>
          <a:xfrm>
            <a:off x="50006" y="3028950"/>
            <a:ext cx="1950244"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3" name="Rectangle 132">
            <a:extLst>
              <a:ext uri="{FF2B5EF4-FFF2-40B4-BE49-F238E27FC236}">
                <a16:creationId xmlns:a16="http://schemas.microsoft.com/office/drawing/2014/main" id="{DD95B0F7-A770-4374-BFAA-1CC3C2473C15}"/>
              </a:ext>
            </a:extLst>
          </p:cNvPr>
          <p:cNvSpPr/>
          <p:nvPr/>
        </p:nvSpPr>
        <p:spPr>
          <a:xfrm>
            <a:off x="6645639" y="5223975"/>
            <a:ext cx="2005008" cy="2445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DoDM 5200, E.O. 13256 </a:t>
            </a:r>
          </a:p>
        </p:txBody>
      </p:sp>
      <p:sp>
        <p:nvSpPr>
          <p:cNvPr id="134" name="TextBox 133">
            <a:extLst>
              <a:ext uri="{FF2B5EF4-FFF2-40B4-BE49-F238E27FC236}">
                <a16:creationId xmlns:a16="http://schemas.microsoft.com/office/drawing/2014/main" id="{547BEA8D-CDA0-4A0C-B59E-DB8F5BEAF991}"/>
              </a:ext>
            </a:extLst>
          </p:cNvPr>
          <p:cNvSpPr txBox="1"/>
          <p:nvPr/>
        </p:nvSpPr>
        <p:spPr>
          <a:xfrm>
            <a:off x="1065321" y="1424241"/>
            <a:ext cx="7130987" cy="738664"/>
          </a:xfrm>
          <a:prstGeom prst="rect">
            <a:avLst/>
          </a:prstGeom>
          <a:noFill/>
        </p:spPr>
        <p:txBody>
          <a:bodyPr wrap="square" rtlCol="0">
            <a:spAutoFit/>
          </a:bodyPr>
          <a:lstStyle/>
          <a:p>
            <a:r>
              <a:rPr lang="en-US" sz="2100" b="1" dirty="0"/>
              <a:t>Data Classification Comparison: </a:t>
            </a:r>
          </a:p>
          <a:p>
            <a:r>
              <a:rPr lang="en-US" sz="2100" b="1" dirty="0"/>
              <a:t>Project - Federal Agency – National Security</a:t>
            </a:r>
          </a:p>
        </p:txBody>
      </p:sp>
      <p:sp>
        <p:nvSpPr>
          <p:cNvPr id="135" name="TextBox 134">
            <a:extLst>
              <a:ext uri="{FF2B5EF4-FFF2-40B4-BE49-F238E27FC236}">
                <a16:creationId xmlns:a16="http://schemas.microsoft.com/office/drawing/2014/main" id="{C2F74FBB-E46D-4533-98A2-464A45A97820}"/>
              </a:ext>
            </a:extLst>
          </p:cNvPr>
          <p:cNvSpPr txBox="1"/>
          <p:nvPr/>
        </p:nvSpPr>
        <p:spPr>
          <a:xfrm>
            <a:off x="918839" y="2066585"/>
            <a:ext cx="7976587" cy="1015663"/>
          </a:xfrm>
          <a:prstGeom prst="rect">
            <a:avLst/>
          </a:prstGeom>
          <a:noFill/>
        </p:spPr>
        <p:txBody>
          <a:bodyPr wrap="square" rtlCol="0">
            <a:spAutoFit/>
          </a:bodyPr>
          <a:lstStyle/>
          <a:p>
            <a:r>
              <a:rPr lang="en-US" sz="1500" dirty="0">
                <a:solidFill>
                  <a:schemeClr val="accent1">
                    <a:lumMod val="75000"/>
                  </a:schemeClr>
                </a:solidFill>
              </a:rPr>
              <a:t>Direct comparison is difficult because data classification is specific to mission, context, aggregation and system.</a:t>
            </a:r>
          </a:p>
          <a:p>
            <a:r>
              <a:rPr lang="en-US" sz="1500" dirty="0">
                <a:solidFill>
                  <a:schemeClr val="accent1">
                    <a:lumMod val="75000"/>
                  </a:schemeClr>
                </a:solidFill>
              </a:rPr>
              <a:t>Detailed review of data sets, usage and regulatory compliance yields appropriate classifications.</a:t>
            </a:r>
          </a:p>
          <a:p>
            <a:r>
              <a:rPr lang="en-US" sz="1500" dirty="0">
                <a:solidFill>
                  <a:schemeClr val="accent1">
                    <a:lumMod val="75000"/>
                  </a:schemeClr>
                </a:solidFill>
              </a:rPr>
              <a:t>Data can transition up or down in classification levels based on certain factors.</a:t>
            </a:r>
          </a:p>
        </p:txBody>
      </p:sp>
      <p:grpSp>
        <p:nvGrpSpPr>
          <p:cNvPr id="2" name="Group 1">
            <a:extLst>
              <a:ext uri="{FF2B5EF4-FFF2-40B4-BE49-F238E27FC236}">
                <a16:creationId xmlns:a16="http://schemas.microsoft.com/office/drawing/2014/main" id="{57D73957-141F-4648-AB58-4157F38EA9EA}"/>
              </a:ext>
            </a:extLst>
          </p:cNvPr>
          <p:cNvGrpSpPr/>
          <p:nvPr/>
        </p:nvGrpSpPr>
        <p:grpSpPr>
          <a:xfrm>
            <a:off x="564402" y="3067795"/>
            <a:ext cx="8423822" cy="2880494"/>
            <a:chOff x="468450" y="2317079"/>
            <a:chExt cx="11231763" cy="3840659"/>
          </a:xfrm>
        </p:grpSpPr>
        <p:grpSp>
          <p:nvGrpSpPr>
            <p:cNvPr id="132" name="Group 131">
              <a:extLst>
                <a:ext uri="{FF2B5EF4-FFF2-40B4-BE49-F238E27FC236}">
                  <a16:creationId xmlns:a16="http://schemas.microsoft.com/office/drawing/2014/main" id="{29D4623A-5AA2-498B-809C-7F57B55B9D91}"/>
                </a:ext>
              </a:extLst>
            </p:cNvPr>
            <p:cNvGrpSpPr/>
            <p:nvPr/>
          </p:nvGrpSpPr>
          <p:grpSpPr>
            <a:xfrm>
              <a:off x="468450" y="2317079"/>
              <a:ext cx="11231763" cy="3840659"/>
              <a:chOff x="497025" y="2450429"/>
              <a:chExt cx="11231763" cy="3840659"/>
            </a:xfrm>
          </p:grpSpPr>
          <p:sp>
            <p:nvSpPr>
              <p:cNvPr id="29" name="Rectangle 28"/>
              <p:cNvSpPr/>
              <p:nvPr/>
            </p:nvSpPr>
            <p:spPr>
              <a:xfrm>
                <a:off x="560866" y="5965012"/>
                <a:ext cx="7625998" cy="326076"/>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Regulations, NIST SP 800-53v4, FIPS,  PUB 1075,  Agency Specific Guidance</a:t>
                </a:r>
              </a:p>
            </p:txBody>
          </p:sp>
          <p:grpSp>
            <p:nvGrpSpPr>
              <p:cNvPr id="131" name="Group 130">
                <a:extLst>
                  <a:ext uri="{FF2B5EF4-FFF2-40B4-BE49-F238E27FC236}">
                    <a16:creationId xmlns:a16="http://schemas.microsoft.com/office/drawing/2014/main" id="{CC3AB0F5-E6F4-4BA4-9852-2DE7BFD85DC8}"/>
                  </a:ext>
                </a:extLst>
              </p:cNvPr>
              <p:cNvGrpSpPr/>
              <p:nvPr/>
            </p:nvGrpSpPr>
            <p:grpSpPr>
              <a:xfrm>
                <a:off x="497025" y="2450429"/>
                <a:ext cx="11231763" cy="3417385"/>
                <a:chOff x="497025" y="2450429"/>
                <a:chExt cx="11231763" cy="3417385"/>
              </a:xfrm>
            </p:grpSpPr>
            <p:grpSp>
              <p:nvGrpSpPr>
                <p:cNvPr id="113" name="Group 112">
                  <a:extLst>
                    <a:ext uri="{FF2B5EF4-FFF2-40B4-BE49-F238E27FC236}">
                      <a16:creationId xmlns:a16="http://schemas.microsoft.com/office/drawing/2014/main" id="{7638795A-D880-43E3-A667-D392464CBB04}"/>
                    </a:ext>
                  </a:extLst>
                </p:cNvPr>
                <p:cNvGrpSpPr/>
                <p:nvPr/>
              </p:nvGrpSpPr>
              <p:grpSpPr>
                <a:xfrm>
                  <a:off x="8814138" y="2450429"/>
                  <a:ext cx="2914650" cy="3395402"/>
                  <a:chOff x="8680026" y="2490278"/>
                  <a:chExt cx="2914650" cy="3395402"/>
                </a:xfrm>
              </p:grpSpPr>
              <p:grpSp>
                <p:nvGrpSpPr>
                  <p:cNvPr id="112" name="Group 111">
                    <a:extLst>
                      <a:ext uri="{FF2B5EF4-FFF2-40B4-BE49-F238E27FC236}">
                        <a16:creationId xmlns:a16="http://schemas.microsoft.com/office/drawing/2014/main" id="{43E525E9-1AEE-45AC-B884-1DFD62C18353}"/>
                      </a:ext>
                    </a:extLst>
                  </p:cNvPr>
                  <p:cNvGrpSpPr/>
                  <p:nvPr/>
                </p:nvGrpSpPr>
                <p:grpSpPr>
                  <a:xfrm>
                    <a:off x="8680026" y="3107851"/>
                    <a:ext cx="2914650" cy="2777829"/>
                    <a:chOff x="8680026" y="3107851"/>
                    <a:chExt cx="2914650" cy="2777829"/>
                  </a:xfrm>
                </p:grpSpPr>
                <p:sp>
                  <p:nvSpPr>
                    <p:cNvPr id="36" name="Left Brace 35"/>
                    <p:cNvSpPr/>
                    <p:nvPr/>
                  </p:nvSpPr>
                  <p:spPr>
                    <a:xfrm rot="5400000">
                      <a:off x="9853007" y="1934870"/>
                      <a:ext cx="568688" cy="2914650"/>
                    </a:xfrm>
                    <a:prstGeom prst="leftBrace">
                      <a:avLst>
                        <a:gd name="adj1" fmla="val 0"/>
                        <a:gd name="adj2" fmla="val 50000"/>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dirty="0"/>
                    </a:p>
                  </p:txBody>
                </p:sp>
                <p:grpSp>
                  <p:nvGrpSpPr>
                    <p:cNvPr id="61" name="Group 60">
                      <a:extLst>
                        <a:ext uri="{FF2B5EF4-FFF2-40B4-BE49-F238E27FC236}">
                          <a16:creationId xmlns:a16="http://schemas.microsoft.com/office/drawing/2014/main" id="{6379B64F-83BF-4D40-BBE3-A922616F1A32}"/>
                        </a:ext>
                      </a:extLst>
                    </p:cNvPr>
                    <p:cNvGrpSpPr/>
                    <p:nvPr/>
                  </p:nvGrpSpPr>
                  <p:grpSpPr>
                    <a:xfrm>
                      <a:off x="10314439" y="3487820"/>
                      <a:ext cx="1160800" cy="2379994"/>
                      <a:chOff x="7615136" y="3722899"/>
                      <a:chExt cx="1160800" cy="2379994"/>
                    </a:xfrm>
                  </p:grpSpPr>
                  <p:grpSp>
                    <p:nvGrpSpPr>
                      <p:cNvPr id="55" name="Group 54">
                        <a:extLst>
                          <a:ext uri="{FF2B5EF4-FFF2-40B4-BE49-F238E27FC236}">
                            <a16:creationId xmlns:a16="http://schemas.microsoft.com/office/drawing/2014/main" id="{B114C7E8-F1A0-4398-B537-93781CEC77E4}"/>
                          </a:ext>
                        </a:extLst>
                      </p:cNvPr>
                      <p:cNvGrpSpPr/>
                      <p:nvPr/>
                    </p:nvGrpSpPr>
                    <p:grpSpPr>
                      <a:xfrm>
                        <a:off x="7615137" y="4204238"/>
                        <a:ext cx="1160799" cy="1898655"/>
                        <a:chOff x="3157269" y="2342836"/>
                        <a:chExt cx="1160799" cy="1898655"/>
                      </a:xfrm>
                    </p:grpSpPr>
                    <p:sp>
                      <p:nvSpPr>
                        <p:cNvPr id="56" name="Rectangle 55">
                          <a:extLst>
                            <a:ext uri="{FF2B5EF4-FFF2-40B4-BE49-F238E27FC236}">
                              <a16:creationId xmlns:a16="http://schemas.microsoft.com/office/drawing/2014/main" id="{D14132ED-7E3C-4311-A75D-8FC2823F045B}"/>
                            </a:ext>
                          </a:extLst>
                        </p:cNvPr>
                        <p:cNvSpPr/>
                        <p:nvPr/>
                      </p:nvSpPr>
                      <p:spPr>
                        <a:xfrm>
                          <a:off x="3157271" y="3295117"/>
                          <a:ext cx="1160797" cy="476120"/>
                        </a:xfrm>
                        <a:prstGeom prst="rect">
                          <a:avLst/>
                        </a:prstGeom>
                        <a:solidFill>
                          <a:srgbClr val="FFC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Classification: </a:t>
                          </a:r>
                          <a:r>
                            <a:rPr lang="en-US" sz="675" dirty="0">
                              <a:solidFill>
                                <a:schemeClr val="accent1">
                                  <a:lumMod val="75000"/>
                                </a:schemeClr>
                              </a:solidFill>
                            </a:rPr>
                            <a:t>For Official Use Only (FOUO)</a:t>
                          </a:r>
                        </a:p>
                      </p:txBody>
                    </p:sp>
                    <p:sp>
                      <p:nvSpPr>
                        <p:cNvPr id="57" name="Rectangle 56">
                          <a:extLst>
                            <a:ext uri="{FF2B5EF4-FFF2-40B4-BE49-F238E27FC236}">
                              <a16:creationId xmlns:a16="http://schemas.microsoft.com/office/drawing/2014/main" id="{DC36A0CD-89B5-4FAE-AC0B-ABE1A37027F2}"/>
                            </a:ext>
                          </a:extLst>
                        </p:cNvPr>
                        <p:cNvSpPr/>
                        <p:nvPr/>
                      </p:nvSpPr>
                      <p:spPr>
                        <a:xfrm>
                          <a:off x="3157269" y="2342836"/>
                          <a:ext cx="1160797" cy="476120"/>
                        </a:xfrm>
                        <a:prstGeom prst="rect">
                          <a:avLst/>
                        </a:prstGeom>
                        <a:solidFill>
                          <a:srgbClr val="76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Classification: Secret</a:t>
                          </a:r>
                        </a:p>
                      </p:txBody>
                    </p:sp>
                    <p:sp>
                      <p:nvSpPr>
                        <p:cNvPr id="58" name="Rectangle 57">
                          <a:extLst>
                            <a:ext uri="{FF2B5EF4-FFF2-40B4-BE49-F238E27FC236}">
                              <a16:creationId xmlns:a16="http://schemas.microsoft.com/office/drawing/2014/main" id="{96A71794-272F-4C05-9C9F-9A68BDF50DF1}"/>
                            </a:ext>
                          </a:extLst>
                        </p:cNvPr>
                        <p:cNvSpPr/>
                        <p:nvPr/>
                      </p:nvSpPr>
                      <p:spPr>
                        <a:xfrm>
                          <a:off x="3157270" y="2814214"/>
                          <a:ext cx="1160797" cy="476120"/>
                        </a:xfrm>
                        <a:prstGeom prst="rect">
                          <a:avLst/>
                        </a:prstGeom>
                        <a:solidFill>
                          <a:srgbClr val="FF66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Classification: Confidential</a:t>
                          </a:r>
                        </a:p>
                      </p:txBody>
                    </p:sp>
                    <p:sp>
                      <p:nvSpPr>
                        <p:cNvPr id="59" name="Rectangle 58">
                          <a:extLst>
                            <a:ext uri="{FF2B5EF4-FFF2-40B4-BE49-F238E27FC236}">
                              <a16:creationId xmlns:a16="http://schemas.microsoft.com/office/drawing/2014/main" id="{B6813FDA-A764-4150-A202-6A5E7FD3D082}"/>
                            </a:ext>
                          </a:extLst>
                        </p:cNvPr>
                        <p:cNvSpPr/>
                        <p:nvPr/>
                      </p:nvSpPr>
                      <p:spPr>
                        <a:xfrm>
                          <a:off x="3157271" y="3765370"/>
                          <a:ext cx="1160797" cy="4761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Classification: Unclassified</a:t>
                          </a:r>
                        </a:p>
                      </p:txBody>
                    </p:sp>
                  </p:grpSp>
                  <p:sp>
                    <p:nvSpPr>
                      <p:cNvPr id="60" name="Rectangle 59">
                        <a:extLst>
                          <a:ext uri="{FF2B5EF4-FFF2-40B4-BE49-F238E27FC236}">
                            <a16:creationId xmlns:a16="http://schemas.microsoft.com/office/drawing/2014/main" id="{BE984D40-4D8E-45A6-A4F5-B2B30030C20C}"/>
                          </a:ext>
                        </a:extLst>
                      </p:cNvPr>
                      <p:cNvSpPr/>
                      <p:nvPr/>
                    </p:nvSpPr>
                    <p:spPr>
                      <a:xfrm>
                        <a:off x="7615136" y="3722899"/>
                        <a:ext cx="1160797" cy="4761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Classification: Top Secret</a:t>
                        </a:r>
                      </a:p>
                    </p:txBody>
                  </p:sp>
                </p:grpSp>
                <p:grpSp>
                  <p:nvGrpSpPr>
                    <p:cNvPr id="62" name="Group 61">
                      <a:extLst>
                        <a:ext uri="{FF2B5EF4-FFF2-40B4-BE49-F238E27FC236}">
                          <a16:creationId xmlns:a16="http://schemas.microsoft.com/office/drawing/2014/main" id="{0B2CF6C8-8D56-4E06-8362-9D38770109E3}"/>
                        </a:ext>
                      </a:extLst>
                    </p:cNvPr>
                    <p:cNvGrpSpPr/>
                    <p:nvPr/>
                  </p:nvGrpSpPr>
                  <p:grpSpPr>
                    <a:xfrm>
                      <a:off x="8775936" y="3505686"/>
                      <a:ext cx="1160800" cy="2379994"/>
                      <a:chOff x="7615136" y="3722899"/>
                      <a:chExt cx="1160800" cy="2379994"/>
                    </a:xfrm>
                  </p:grpSpPr>
                  <p:grpSp>
                    <p:nvGrpSpPr>
                      <p:cNvPr id="63" name="Group 62">
                        <a:extLst>
                          <a:ext uri="{FF2B5EF4-FFF2-40B4-BE49-F238E27FC236}">
                            <a16:creationId xmlns:a16="http://schemas.microsoft.com/office/drawing/2014/main" id="{2B36098A-0F7E-48D5-BF5E-E86CCE6650F2}"/>
                          </a:ext>
                        </a:extLst>
                      </p:cNvPr>
                      <p:cNvGrpSpPr/>
                      <p:nvPr/>
                    </p:nvGrpSpPr>
                    <p:grpSpPr>
                      <a:xfrm>
                        <a:off x="7615137" y="4204238"/>
                        <a:ext cx="1160799" cy="1898655"/>
                        <a:chOff x="3157269" y="2342836"/>
                        <a:chExt cx="1160799" cy="1898655"/>
                      </a:xfrm>
                    </p:grpSpPr>
                    <p:sp>
                      <p:nvSpPr>
                        <p:cNvPr id="65" name="Rectangle 64">
                          <a:extLst>
                            <a:ext uri="{FF2B5EF4-FFF2-40B4-BE49-F238E27FC236}">
                              <a16:creationId xmlns:a16="http://schemas.microsoft.com/office/drawing/2014/main" id="{25441854-1D6C-434D-B7C5-9A3AF3C60441}"/>
                            </a:ext>
                          </a:extLst>
                        </p:cNvPr>
                        <p:cNvSpPr/>
                        <p:nvPr/>
                      </p:nvSpPr>
                      <p:spPr>
                        <a:xfrm>
                          <a:off x="3157271" y="3295117"/>
                          <a:ext cx="1160797" cy="476120"/>
                        </a:xfrm>
                        <a:prstGeom prst="rect">
                          <a:avLst/>
                        </a:prstGeom>
                        <a:solidFill>
                          <a:srgbClr val="FFC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Limited Damage</a:t>
                          </a:r>
                          <a:endParaRPr lang="en-US" sz="675" dirty="0">
                            <a:solidFill>
                              <a:schemeClr val="accent1">
                                <a:lumMod val="75000"/>
                              </a:schemeClr>
                            </a:solidFill>
                          </a:endParaRPr>
                        </a:p>
                      </p:txBody>
                    </p:sp>
                    <p:sp>
                      <p:nvSpPr>
                        <p:cNvPr id="66" name="Rectangle 65">
                          <a:extLst>
                            <a:ext uri="{FF2B5EF4-FFF2-40B4-BE49-F238E27FC236}">
                              <a16:creationId xmlns:a16="http://schemas.microsoft.com/office/drawing/2014/main" id="{0665D6BC-C9A4-4142-8F11-97E3B223A19C}"/>
                            </a:ext>
                          </a:extLst>
                        </p:cNvPr>
                        <p:cNvSpPr/>
                        <p:nvPr/>
                      </p:nvSpPr>
                      <p:spPr>
                        <a:xfrm>
                          <a:off x="3157269" y="2342836"/>
                          <a:ext cx="1160797" cy="476120"/>
                        </a:xfrm>
                        <a:prstGeom prst="rect">
                          <a:avLst/>
                        </a:prstGeom>
                        <a:solidFill>
                          <a:srgbClr val="76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Serious Damage</a:t>
                          </a:r>
                        </a:p>
                      </p:txBody>
                    </p:sp>
                    <p:sp>
                      <p:nvSpPr>
                        <p:cNvPr id="67" name="Rectangle 66">
                          <a:extLst>
                            <a:ext uri="{FF2B5EF4-FFF2-40B4-BE49-F238E27FC236}">
                              <a16:creationId xmlns:a16="http://schemas.microsoft.com/office/drawing/2014/main" id="{25D3DCE2-5304-4644-B615-992A83AC9BE0}"/>
                            </a:ext>
                          </a:extLst>
                        </p:cNvPr>
                        <p:cNvSpPr/>
                        <p:nvPr/>
                      </p:nvSpPr>
                      <p:spPr>
                        <a:xfrm>
                          <a:off x="3157270" y="2814214"/>
                          <a:ext cx="1160797" cy="476120"/>
                        </a:xfrm>
                        <a:prstGeom prst="rect">
                          <a:avLst/>
                        </a:prstGeom>
                        <a:solidFill>
                          <a:srgbClr val="FF66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 </a:t>
                          </a:r>
                          <a:r>
                            <a:rPr lang="en-US" sz="900" dirty="0">
                              <a:solidFill>
                                <a:schemeClr val="accent1">
                                  <a:lumMod val="75000"/>
                                </a:schemeClr>
                              </a:solidFill>
                            </a:rPr>
                            <a:t>Damage</a:t>
                          </a:r>
                        </a:p>
                      </p:txBody>
                    </p:sp>
                    <p:sp>
                      <p:nvSpPr>
                        <p:cNvPr id="68" name="Rectangle 67">
                          <a:extLst>
                            <a:ext uri="{FF2B5EF4-FFF2-40B4-BE49-F238E27FC236}">
                              <a16:creationId xmlns:a16="http://schemas.microsoft.com/office/drawing/2014/main" id="{EC43F8CB-B11C-4948-AC05-1606F1A9B8A5}"/>
                            </a:ext>
                          </a:extLst>
                        </p:cNvPr>
                        <p:cNvSpPr/>
                        <p:nvPr/>
                      </p:nvSpPr>
                      <p:spPr>
                        <a:xfrm>
                          <a:off x="3157271" y="3765370"/>
                          <a:ext cx="1160797" cy="4761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No Damage</a:t>
                          </a:r>
                        </a:p>
                      </p:txBody>
                    </p:sp>
                  </p:grpSp>
                  <p:sp>
                    <p:nvSpPr>
                      <p:cNvPr id="64" name="Rectangle 63">
                        <a:extLst>
                          <a:ext uri="{FF2B5EF4-FFF2-40B4-BE49-F238E27FC236}">
                            <a16:creationId xmlns:a16="http://schemas.microsoft.com/office/drawing/2014/main" id="{EE9AF4A9-B3AA-46A3-9037-D8CC90FABDFB}"/>
                          </a:ext>
                        </a:extLst>
                      </p:cNvPr>
                      <p:cNvSpPr/>
                      <p:nvPr/>
                    </p:nvSpPr>
                    <p:spPr>
                      <a:xfrm>
                        <a:off x="7615136" y="3722899"/>
                        <a:ext cx="1160797" cy="4761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Grave Damage </a:t>
                        </a:r>
                      </a:p>
                    </p:txBody>
                  </p:sp>
                </p:grpSp>
                <p:cxnSp>
                  <p:nvCxnSpPr>
                    <p:cNvPr id="69" name="Straight Arrow Connector 68">
                      <a:extLst>
                        <a:ext uri="{FF2B5EF4-FFF2-40B4-BE49-F238E27FC236}">
                          <a16:creationId xmlns:a16="http://schemas.microsoft.com/office/drawing/2014/main" id="{5E812241-5899-4C56-A605-61624ABBA963}"/>
                        </a:ext>
                      </a:extLst>
                    </p:cNvPr>
                    <p:cNvCxnSpPr>
                      <a:cxnSpLocks/>
                    </p:cNvCxnSpPr>
                    <p:nvPr/>
                  </p:nvCxnSpPr>
                  <p:spPr>
                    <a:xfrm>
                      <a:off x="9936733" y="3775629"/>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1E86369-5137-468E-A00B-0BABE08D646E}"/>
                        </a:ext>
                      </a:extLst>
                    </p:cNvPr>
                    <p:cNvCxnSpPr>
                      <a:cxnSpLocks/>
                    </p:cNvCxnSpPr>
                    <p:nvPr/>
                  </p:nvCxnSpPr>
                  <p:spPr>
                    <a:xfrm>
                      <a:off x="9950614" y="4201423"/>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E242325-25E7-4775-A523-3B7FBD85A75B}"/>
                        </a:ext>
                      </a:extLst>
                    </p:cNvPr>
                    <p:cNvCxnSpPr>
                      <a:cxnSpLocks/>
                    </p:cNvCxnSpPr>
                    <p:nvPr/>
                  </p:nvCxnSpPr>
                  <p:spPr>
                    <a:xfrm>
                      <a:off x="9950614" y="4679696"/>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3FCE191-8DA2-40DE-B5DA-DBC36DF19ED1}"/>
                        </a:ext>
                      </a:extLst>
                    </p:cNvPr>
                    <p:cNvCxnSpPr>
                      <a:cxnSpLocks/>
                    </p:cNvCxnSpPr>
                    <p:nvPr/>
                  </p:nvCxnSpPr>
                  <p:spPr>
                    <a:xfrm>
                      <a:off x="9936733" y="5200145"/>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E7A39A6-38DF-4579-9B19-F6BDF6C7BEDF}"/>
                        </a:ext>
                      </a:extLst>
                    </p:cNvPr>
                    <p:cNvCxnSpPr>
                      <a:cxnSpLocks/>
                    </p:cNvCxnSpPr>
                    <p:nvPr/>
                  </p:nvCxnSpPr>
                  <p:spPr>
                    <a:xfrm>
                      <a:off x="9936733" y="5632298"/>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26C691ED-90C9-42AA-A172-7B4F24FACE7C}"/>
                      </a:ext>
                    </a:extLst>
                  </p:cNvPr>
                  <p:cNvSpPr txBox="1"/>
                  <p:nvPr/>
                </p:nvSpPr>
                <p:spPr>
                  <a:xfrm>
                    <a:off x="8856145" y="2490278"/>
                    <a:ext cx="2642649" cy="677108"/>
                  </a:xfrm>
                  <a:prstGeom prst="rect">
                    <a:avLst/>
                  </a:prstGeom>
                  <a:noFill/>
                </p:spPr>
                <p:txBody>
                  <a:bodyPr wrap="square" rtlCol="0">
                    <a:spAutoFit/>
                  </a:bodyPr>
                  <a:lstStyle/>
                  <a:p>
                    <a:r>
                      <a:rPr lang="en-US" sz="1350" dirty="0"/>
                      <a:t>National Security/Dept. </a:t>
                    </a:r>
                  </a:p>
                  <a:p>
                    <a:r>
                      <a:rPr lang="en-US" sz="1350" dirty="0"/>
                      <a:t>of Defense Classifications</a:t>
                    </a:r>
                  </a:p>
                </p:txBody>
              </p:sp>
            </p:grpSp>
            <p:grpSp>
              <p:nvGrpSpPr>
                <p:cNvPr id="111" name="Group 110">
                  <a:extLst>
                    <a:ext uri="{FF2B5EF4-FFF2-40B4-BE49-F238E27FC236}">
                      <a16:creationId xmlns:a16="http://schemas.microsoft.com/office/drawing/2014/main" id="{6AE23E1E-9FDE-4E76-A1F3-E5FB9D733557}"/>
                    </a:ext>
                  </a:extLst>
                </p:cNvPr>
                <p:cNvGrpSpPr/>
                <p:nvPr/>
              </p:nvGrpSpPr>
              <p:grpSpPr>
                <a:xfrm>
                  <a:off x="497025" y="3076519"/>
                  <a:ext cx="7764443" cy="2791295"/>
                  <a:chOff x="860851" y="3101624"/>
                  <a:chExt cx="7764443" cy="2791295"/>
                </a:xfrm>
              </p:grpSpPr>
              <p:grpSp>
                <p:nvGrpSpPr>
                  <p:cNvPr id="94" name="Group 93">
                    <a:extLst>
                      <a:ext uri="{FF2B5EF4-FFF2-40B4-BE49-F238E27FC236}">
                        <a16:creationId xmlns:a16="http://schemas.microsoft.com/office/drawing/2014/main" id="{2C193A38-B493-4101-A899-31D760744643}"/>
                      </a:ext>
                    </a:extLst>
                  </p:cNvPr>
                  <p:cNvGrpSpPr/>
                  <p:nvPr/>
                </p:nvGrpSpPr>
                <p:grpSpPr>
                  <a:xfrm>
                    <a:off x="931535" y="3984739"/>
                    <a:ext cx="2818903" cy="1908180"/>
                    <a:chOff x="931535" y="3984739"/>
                    <a:chExt cx="2818903" cy="1908180"/>
                  </a:xfrm>
                </p:grpSpPr>
                <p:grpSp>
                  <p:nvGrpSpPr>
                    <p:cNvPr id="11" name="Group 10">
                      <a:extLst>
                        <a:ext uri="{FF2B5EF4-FFF2-40B4-BE49-F238E27FC236}">
                          <a16:creationId xmlns:a16="http://schemas.microsoft.com/office/drawing/2014/main" id="{F23DA4A0-229F-4B50-9AB1-B6CEB12193AE}"/>
                        </a:ext>
                      </a:extLst>
                    </p:cNvPr>
                    <p:cNvGrpSpPr/>
                    <p:nvPr/>
                  </p:nvGrpSpPr>
                  <p:grpSpPr>
                    <a:xfrm>
                      <a:off x="931535" y="3984739"/>
                      <a:ext cx="1245328" cy="1908180"/>
                      <a:chOff x="2763538" y="1637841"/>
                      <a:chExt cx="1245328" cy="1873635"/>
                    </a:xfrm>
                  </p:grpSpPr>
                  <p:sp>
                    <p:nvSpPr>
                      <p:cNvPr id="21" name="Rectangle 20"/>
                      <p:cNvSpPr/>
                      <p:nvPr/>
                    </p:nvSpPr>
                    <p:spPr>
                      <a:xfrm>
                        <a:off x="2763539" y="3049921"/>
                        <a:ext cx="1245327" cy="4615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Integrity Controls</a:t>
                        </a:r>
                      </a:p>
                    </p:txBody>
                  </p:sp>
                  <p:sp>
                    <p:nvSpPr>
                      <p:cNvPr id="22" name="Rectangle 21"/>
                      <p:cNvSpPr/>
                      <p:nvPr/>
                    </p:nvSpPr>
                    <p:spPr>
                      <a:xfrm>
                        <a:off x="2763539" y="2581177"/>
                        <a:ext cx="1245327" cy="46155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Privacy Act   FISMA</a:t>
                        </a:r>
                      </a:p>
                    </p:txBody>
                  </p:sp>
                  <p:sp>
                    <p:nvSpPr>
                      <p:cNvPr id="23" name="Rectangle 22"/>
                      <p:cNvSpPr/>
                      <p:nvPr/>
                    </p:nvSpPr>
                    <p:spPr>
                      <a:xfrm>
                        <a:off x="2763539" y="2126254"/>
                        <a:ext cx="1245327" cy="461554"/>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HIPAA  PCI-DSS  FERPA  </a:t>
                        </a:r>
                      </a:p>
                    </p:txBody>
                  </p:sp>
                  <p:sp>
                    <p:nvSpPr>
                      <p:cNvPr id="24" name="Rectangle 23"/>
                      <p:cNvSpPr/>
                      <p:nvPr/>
                    </p:nvSpPr>
                    <p:spPr>
                      <a:xfrm>
                        <a:off x="2763538" y="1637841"/>
                        <a:ext cx="1245328" cy="489214"/>
                      </a:xfrm>
                      <a:prstGeom prst="rect">
                        <a:avLst/>
                      </a:prstGeom>
                      <a:gradFill flip="none" rotWithShape="1">
                        <a:gsLst>
                          <a:gs pos="0">
                            <a:srgbClr val="FF6600"/>
                          </a:gs>
                          <a:gs pos="55000">
                            <a:srgbClr val="FF6600"/>
                          </a:gs>
                          <a:gs pos="36000">
                            <a:srgbClr val="FF6600"/>
                          </a:gs>
                          <a:gs pos="100000">
                            <a:srgbClr val="FF0000"/>
                          </a:gs>
                        </a:gsLst>
                        <a:path path="rect">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Pub 1075   CJIS</a:t>
                        </a:r>
                      </a:p>
                    </p:txBody>
                  </p:sp>
                </p:grpSp>
                <p:grpSp>
                  <p:nvGrpSpPr>
                    <p:cNvPr id="41" name="Group 40">
                      <a:extLst>
                        <a:ext uri="{FF2B5EF4-FFF2-40B4-BE49-F238E27FC236}">
                          <a16:creationId xmlns:a16="http://schemas.microsoft.com/office/drawing/2014/main" id="{5F9EDE83-A28D-4D40-85B8-C009DB9F8E9D}"/>
                        </a:ext>
                      </a:extLst>
                    </p:cNvPr>
                    <p:cNvGrpSpPr/>
                    <p:nvPr/>
                  </p:nvGrpSpPr>
                  <p:grpSpPr>
                    <a:xfrm>
                      <a:off x="2589640" y="4462709"/>
                      <a:ext cx="1160798" cy="1427277"/>
                      <a:chOff x="3157270" y="2814214"/>
                      <a:chExt cx="1160798" cy="1427277"/>
                    </a:xfrm>
                  </p:grpSpPr>
                  <p:sp>
                    <p:nvSpPr>
                      <p:cNvPr id="47" name="Rectangle 46">
                        <a:extLst>
                          <a:ext uri="{FF2B5EF4-FFF2-40B4-BE49-F238E27FC236}">
                            <a16:creationId xmlns:a16="http://schemas.microsoft.com/office/drawing/2014/main" id="{B9B9A80A-6FCA-453F-8CFB-07FBC610C083}"/>
                          </a:ext>
                        </a:extLst>
                      </p:cNvPr>
                      <p:cNvSpPr/>
                      <p:nvPr/>
                    </p:nvSpPr>
                    <p:spPr>
                      <a:xfrm>
                        <a:off x="3157271" y="3295117"/>
                        <a:ext cx="1160797" cy="4761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Classification: Low</a:t>
                        </a:r>
                      </a:p>
                    </p:txBody>
                  </p:sp>
                  <p:sp>
                    <p:nvSpPr>
                      <p:cNvPr id="49" name="Rectangle 48">
                        <a:extLst>
                          <a:ext uri="{FF2B5EF4-FFF2-40B4-BE49-F238E27FC236}">
                            <a16:creationId xmlns:a16="http://schemas.microsoft.com/office/drawing/2014/main" id="{2D4639C1-C6C1-4CA0-B9B0-B0127074B7DE}"/>
                          </a:ext>
                        </a:extLst>
                      </p:cNvPr>
                      <p:cNvSpPr/>
                      <p:nvPr/>
                    </p:nvSpPr>
                    <p:spPr>
                      <a:xfrm>
                        <a:off x="3157270" y="2814214"/>
                        <a:ext cx="1160797" cy="476120"/>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Classification: Moderate</a:t>
                        </a:r>
                      </a:p>
                    </p:txBody>
                  </p:sp>
                  <p:sp>
                    <p:nvSpPr>
                      <p:cNvPr id="50" name="Rectangle 49">
                        <a:extLst>
                          <a:ext uri="{FF2B5EF4-FFF2-40B4-BE49-F238E27FC236}">
                            <a16:creationId xmlns:a16="http://schemas.microsoft.com/office/drawing/2014/main" id="{6E97C09E-9929-447D-A54D-BBE0240E77C4}"/>
                          </a:ext>
                        </a:extLst>
                      </p:cNvPr>
                      <p:cNvSpPr/>
                      <p:nvPr/>
                    </p:nvSpPr>
                    <p:spPr>
                      <a:xfrm>
                        <a:off x="3157271" y="3765370"/>
                        <a:ext cx="1160797" cy="4761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Classification: Public</a:t>
                        </a:r>
                      </a:p>
                    </p:txBody>
                  </p:sp>
                </p:grpSp>
                <p:cxnSp>
                  <p:nvCxnSpPr>
                    <p:cNvPr id="28" name="Straight Arrow Connector 27">
                      <a:extLst>
                        <a:ext uri="{FF2B5EF4-FFF2-40B4-BE49-F238E27FC236}">
                          <a16:creationId xmlns:a16="http://schemas.microsoft.com/office/drawing/2014/main" id="{A542161C-C9FC-41CF-AFB3-2218C109C062}"/>
                        </a:ext>
                      </a:extLst>
                    </p:cNvPr>
                    <p:cNvCxnSpPr>
                      <a:cxnSpLocks/>
                    </p:cNvCxnSpPr>
                    <p:nvPr/>
                  </p:nvCxnSpPr>
                  <p:spPr>
                    <a:xfrm>
                      <a:off x="2176863" y="4247044"/>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D199076-134E-4BBC-9B81-2D9245BBD2A8}"/>
                        </a:ext>
                      </a:extLst>
                    </p:cNvPr>
                    <p:cNvCxnSpPr>
                      <a:cxnSpLocks/>
                    </p:cNvCxnSpPr>
                    <p:nvPr/>
                  </p:nvCxnSpPr>
                  <p:spPr>
                    <a:xfrm>
                      <a:off x="2184072" y="4717189"/>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906B576-6C46-4A3E-B3DC-E81225E4635E}"/>
                        </a:ext>
                      </a:extLst>
                    </p:cNvPr>
                    <p:cNvCxnSpPr>
                      <a:cxnSpLocks/>
                    </p:cNvCxnSpPr>
                    <p:nvPr/>
                  </p:nvCxnSpPr>
                  <p:spPr>
                    <a:xfrm>
                      <a:off x="2176863" y="5204847"/>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F0EE61E-E1FE-4EAB-8F69-D5E09DBC2C46}"/>
                        </a:ext>
                      </a:extLst>
                    </p:cNvPr>
                    <p:cNvCxnSpPr>
                      <a:cxnSpLocks/>
                    </p:cNvCxnSpPr>
                    <p:nvPr/>
                  </p:nvCxnSpPr>
                  <p:spPr>
                    <a:xfrm>
                      <a:off x="2184072" y="5651925"/>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4DED0595-A763-4EA4-91BA-AE5F52652AEA}"/>
                      </a:ext>
                    </a:extLst>
                  </p:cNvPr>
                  <p:cNvSpPr txBox="1"/>
                  <p:nvPr/>
                </p:nvSpPr>
                <p:spPr>
                  <a:xfrm>
                    <a:off x="1144672" y="3103328"/>
                    <a:ext cx="2483243" cy="400109"/>
                  </a:xfrm>
                  <a:prstGeom prst="rect">
                    <a:avLst/>
                  </a:prstGeom>
                  <a:noFill/>
                </p:spPr>
                <p:txBody>
                  <a:bodyPr wrap="square" rtlCol="0">
                    <a:spAutoFit/>
                  </a:bodyPr>
                  <a:lstStyle/>
                  <a:p>
                    <a:r>
                      <a:rPr lang="en-US" sz="1350" dirty="0"/>
                      <a:t>  Data Classifications</a:t>
                    </a:r>
                  </a:p>
                </p:txBody>
              </p:sp>
              <p:sp>
                <p:nvSpPr>
                  <p:cNvPr id="76" name="Left Brace 75">
                    <a:extLst>
                      <a:ext uri="{FF2B5EF4-FFF2-40B4-BE49-F238E27FC236}">
                        <a16:creationId xmlns:a16="http://schemas.microsoft.com/office/drawing/2014/main" id="{6DCA8548-95B8-4FDB-8639-9CD84E07B7E2}"/>
                      </a:ext>
                    </a:extLst>
                  </p:cNvPr>
                  <p:cNvSpPr/>
                  <p:nvPr/>
                </p:nvSpPr>
                <p:spPr>
                  <a:xfrm rot="5400000">
                    <a:off x="2040248" y="2253063"/>
                    <a:ext cx="610610" cy="2969403"/>
                  </a:xfrm>
                  <a:prstGeom prst="leftBrace">
                    <a:avLst>
                      <a:gd name="adj1" fmla="val 0"/>
                      <a:gd name="adj2" fmla="val 50000"/>
                    </a:avLst>
                  </a:prstGeom>
                  <a:ln w="38100">
                    <a:solidFill>
                      <a:srgbClr val="FF66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dirty="0"/>
                  </a:p>
                </p:txBody>
              </p:sp>
              <p:sp>
                <p:nvSpPr>
                  <p:cNvPr id="77" name="Left Brace 76">
                    <a:extLst>
                      <a:ext uri="{FF2B5EF4-FFF2-40B4-BE49-F238E27FC236}">
                        <a16:creationId xmlns:a16="http://schemas.microsoft.com/office/drawing/2014/main" id="{8BADBA91-2117-4108-A9A3-23866CCF470F}"/>
                      </a:ext>
                    </a:extLst>
                  </p:cNvPr>
                  <p:cNvSpPr/>
                  <p:nvPr/>
                </p:nvSpPr>
                <p:spPr>
                  <a:xfrm rot="5400000">
                    <a:off x="6045448" y="1467679"/>
                    <a:ext cx="601134" cy="4558559"/>
                  </a:xfrm>
                  <a:prstGeom prst="leftBrace">
                    <a:avLst>
                      <a:gd name="adj1" fmla="val 0"/>
                      <a:gd name="adj2" fmla="val 50000"/>
                    </a:avLst>
                  </a:prstGeom>
                  <a:ln w="38100">
                    <a:solidFill>
                      <a:schemeClr val="accent4">
                        <a:lumMod val="5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dirty="0"/>
                  </a:p>
                </p:txBody>
              </p:sp>
              <p:grpSp>
                <p:nvGrpSpPr>
                  <p:cNvPr id="78" name="Group 77">
                    <a:extLst>
                      <a:ext uri="{FF2B5EF4-FFF2-40B4-BE49-F238E27FC236}">
                        <a16:creationId xmlns:a16="http://schemas.microsoft.com/office/drawing/2014/main" id="{2A1912A1-244A-4F20-8FD8-4C43719E549A}"/>
                      </a:ext>
                    </a:extLst>
                  </p:cNvPr>
                  <p:cNvGrpSpPr/>
                  <p:nvPr/>
                </p:nvGrpSpPr>
                <p:grpSpPr>
                  <a:xfrm>
                    <a:off x="7378658" y="3952737"/>
                    <a:ext cx="1160799" cy="1908180"/>
                    <a:chOff x="3157269" y="2333311"/>
                    <a:chExt cx="1160799" cy="1908180"/>
                  </a:xfrm>
                </p:grpSpPr>
                <p:sp>
                  <p:nvSpPr>
                    <p:cNvPr id="79" name="Rectangle 78">
                      <a:extLst>
                        <a:ext uri="{FF2B5EF4-FFF2-40B4-BE49-F238E27FC236}">
                          <a16:creationId xmlns:a16="http://schemas.microsoft.com/office/drawing/2014/main" id="{34FA6BBA-1E66-4874-A9FD-8B85BBA38819}"/>
                        </a:ext>
                      </a:extLst>
                    </p:cNvPr>
                    <p:cNvSpPr/>
                    <p:nvPr/>
                  </p:nvSpPr>
                  <p:spPr>
                    <a:xfrm>
                      <a:off x="3157271" y="3295117"/>
                      <a:ext cx="1160797" cy="4761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Classification: Low</a:t>
                      </a:r>
                    </a:p>
                  </p:txBody>
                </p:sp>
                <p:sp>
                  <p:nvSpPr>
                    <p:cNvPr id="80" name="Rectangle 79">
                      <a:extLst>
                        <a:ext uri="{FF2B5EF4-FFF2-40B4-BE49-F238E27FC236}">
                          <a16:creationId xmlns:a16="http://schemas.microsoft.com/office/drawing/2014/main" id="{D008B8A0-5D05-4E80-8074-28251069939E}"/>
                        </a:ext>
                      </a:extLst>
                    </p:cNvPr>
                    <p:cNvSpPr/>
                    <p:nvPr/>
                  </p:nvSpPr>
                  <p:spPr>
                    <a:xfrm>
                      <a:off x="3157269" y="2333311"/>
                      <a:ext cx="1160797" cy="4761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Classification: High</a:t>
                      </a:r>
                    </a:p>
                  </p:txBody>
                </p:sp>
                <p:sp>
                  <p:nvSpPr>
                    <p:cNvPr id="81" name="Rectangle 80">
                      <a:extLst>
                        <a:ext uri="{FF2B5EF4-FFF2-40B4-BE49-F238E27FC236}">
                          <a16:creationId xmlns:a16="http://schemas.microsoft.com/office/drawing/2014/main" id="{E1C20D82-C739-4CCD-918C-E2A651C95F4F}"/>
                        </a:ext>
                      </a:extLst>
                    </p:cNvPr>
                    <p:cNvSpPr/>
                    <p:nvPr/>
                  </p:nvSpPr>
                  <p:spPr>
                    <a:xfrm>
                      <a:off x="3157270" y="2814214"/>
                      <a:ext cx="1160797" cy="476120"/>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Classification: Moderate</a:t>
                      </a:r>
                    </a:p>
                  </p:txBody>
                </p:sp>
                <p:sp>
                  <p:nvSpPr>
                    <p:cNvPr id="82" name="Rectangle 81">
                      <a:extLst>
                        <a:ext uri="{FF2B5EF4-FFF2-40B4-BE49-F238E27FC236}">
                          <a16:creationId xmlns:a16="http://schemas.microsoft.com/office/drawing/2014/main" id="{B8D8EDC9-0B39-45FE-B4C3-76E7A773250E}"/>
                        </a:ext>
                      </a:extLst>
                    </p:cNvPr>
                    <p:cNvSpPr/>
                    <p:nvPr/>
                  </p:nvSpPr>
                  <p:spPr>
                    <a:xfrm>
                      <a:off x="3157271" y="3765370"/>
                      <a:ext cx="1160797" cy="4761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Classification:</a:t>
                      </a:r>
                    </a:p>
                    <a:p>
                      <a:pPr algn="ctr"/>
                      <a:r>
                        <a:rPr lang="en-US" sz="900" dirty="0"/>
                        <a:t>Public</a:t>
                      </a:r>
                    </a:p>
                  </p:txBody>
                </p:sp>
              </p:grpSp>
              <p:grpSp>
                <p:nvGrpSpPr>
                  <p:cNvPr id="83" name="Group 82">
                    <a:extLst>
                      <a:ext uri="{FF2B5EF4-FFF2-40B4-BE49-F238E27FC236}">
                        <a16:creationId xmlns:a16="http://schemas.microsoft.com/office/drawing/2014/main" id="{54DCABA6-6383-46D7-88A9-A03D6A8178B8}"/>
                      </a:ext>
                    </a:extLst>
                  </p:cNvPr>
                  <p:cNvGrpSpPr/>
                  <p:nvPr/>
                </p:nvGrpSpPr>
                <p:grpSpPr>
                  <a:xfrm>
                    <a:off x="5817580" y="3949804"/>
                    <a:ext cx="1160799" cy="1908180"/>
                    <a:chOff x="3157269" y="2333311"/>
                    <a:chExt cx="1160799" cy="1908180"/>
                  </a:xfrm>
                </p:grpSpPr>
                <p:sp>
                  <p:nvSpPr>
                    <p:cNvPr id="84" name="Rectangle 83">
                      <a:extLst>
                        <a:ext uri="{FF2B5EF4-FFF2-40B4-BE49-F238E27FC236}">
                          <a16:creationId xmlns:a16="http://schemas.microsoft.com/office/drawing/2014/main" id="{26791FF6-030F-4752-A7AD-A695D7E2A46B}"/>
                        </a:ext>
                      </a:extLst>
                    </p:cNvPr>
                    <p:cNvSpPr/>
                    <p:nvPr/>
                  </p:nvSpPr>
                  <p:spPr>
                    <a:xfrm>
                      <a:off x="3157271" y="3295117"/>
                      <a:ext cx="1160797" cy="4761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Limited Adverse Effect</a:t>
                      </a:r>
                    </a:p>
                  </p:txBody>
                </p:sp>
                <p:sp>
                  <p:nvSpPr>
                    <p:cNvPr id="85" name="Rectangle 84">
                      <a:extLst>
                        <a:ext uri="{FF2B5EF4-FFF2-40B4-BE49-F238E27FC236}">
                          <a16:creationId xmlns:a16="http://schemas.microsoft.com/office/drawing/2014/main" id="{09D9AC77-3FE2-45C1-8197-C102FD62DB34}"/>
                        </a:ext>
                      </a:extLst>
                    </p:cNvPr>
                    <p:cNvSpPr/>
                    <p:nvPr/>
                  </p:nvSpPr>
                  <p:spPr>
                    <a:xfrm>
                      <a:off x="3157269" y="2333311"/>
                      <a:ext cx="1160797" cy="4761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Severe Adverse Effect</a:t>
                      </a:r>
                    </a:p>
                  </p:txBody>
                </p:sp>
                <p:sp>
                  <p:nvSpPr>
                    <p:cNvPr id="86" name="Rectangle 85">
                      <a:extLst>
                        <a:ext uri="{FF2B5EF4-FFF2-40B4-BE49-F238E27FC236}">
                          <a16:creationId xmlns:a16="http://schemas.microsoft.com/office/drawing/2014/main" id="{67C4359A-13C1-4AEF-8F39-5089C8C07ACA}"/>
                        </a:ext>
                      </a:extLst>
                    </p:cNvPr>
                    <p:cNvSpPr/>
                    <p:nvPr/>
                  </p:nvSpPr>
                  <p:spPr>
                    <a:xfrm>
                      <a:off x="3157270" y="2814214"/>
                      <a:ext cx="1160797" cy="476120"/>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Serious Adverse Effect</a:t>
                      </a:r>
                    </a:p>
                  </p:txBody>
                </p:sp>
                <p:sp>
                  <p:nvSpPr>
                    <p:cNvPr id="87" name="Rectangle 86">
                      <a:extLst>
                        <a:ext uri="{FF2B5EF4-FFF2-40B4-BE49-F238E27FC236}">
                          <a16:creationId xmlns:a16="http://schemas.microsoft.com/office/drawing/2014/main" id="{FC2D559C-DBBD-46D9-88E3-9441E68E8AE5}"/>
                        </a:ext>
                      </a:extLst>
                    </p:cNvPr>
                    <p:cNvSpPr/>
                    <p:nvPr/>
                  </p:nvSpPr>
                  <p:spPr>
                    <a:xfrm>
                      <a:off x="3157271" y="3765370"/>
                      <a:ext cx="1160797" cy="4761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No Adverse Effect</a:t>
                      </a:r>
                    </a:p>
                  </p:txBody>
                </p:sp>
              </p:grpSp>
              <p:grpSp>
                <p:nvGrpSpPr>
                  <p:cNvPr id="89" name="Group 88">
                    <a:extLst>
                      <a:ext uri="{FF2B5EF4-FFF2-40B4-BE49-F238E27FC236}">
                        <a16:creationId xmlns:a16="http://schemas.microsoft.com/office/drawing/2014/main" id="{7052F43A-0E83-4093-9918-5EB9F901D09A}"/>
                      </a:ext>
                    </a:extLst>
                  </p:cNvPr>
                  <p:cNvGrpSpPr/>
                  <p:nvPr/>
                </p:nvGrpSpPr>
                <p:grpSpPr>
                  <a:xfrm>
                    <a:off x="4150811" y="3968854"/>
                    <a:ext cx="1245328" cy="1908180"/>
                    <a:chOff x="2763538" y="1637841"/>
                    <a:chExt cx="1245328" cy="1873635"/>
                  </a:xfrm>
                </p:grpSpPr>
                <p:sp>
                  <p:nvSpPr>
                    <p:cNvPr id="90" name="Rectangle 89">
                      <a:extLst>
                        <a:ext uri="{FF2B5EF4-FFF2-40B4-BE49-F238E27FC236}">
                          <a16:creationId xmlns:a16="http://schemas.microsoft.com/office/drawing/2014/main" id="{21869552-1E8A-42C9-8779-052E504FE3D0}"/>
                        </a:ext>
                      </a:extLst>
                    </p:cNvPr>
                    <p:cNvSpPr/>
                    <p:nvPr/>
                  </p:nvSpPr>
                  <p:spPr>
                    <a:xfrm>
                      <a:off x="2763539" y="3049921"/>
                      <a:ext cx="1245327" cy="4615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Integrity Controls</a:t>
                      </a:r>
                    </a:p>
                  </p:txBody>
                </p:sp>
                <p:sp>
                  <p:nvSpPr>
                    <p:cNvPr id="91" name="Rectangle 90">
                      <a:extLst>
                        <a:ext uri="{FF2B5EF4-FFF2-40B4-BE49-F238E27FC236}">
                          <a16:creationId xmlns:a16="http://schemas.microsoft.com/office/drawing/2014/main" id="{8617CA66-FCA5-4C30-BAFB-4CE62A86319A}"/>
                        </a:ext>
                      </a:extLst>
                    </p:cNvPr>
                    <p:cNvSpPr/>
                    <p:nvPr/>
                  </p:nvSpPr>
                  <p:spPr>
                    <a:xfrm>
                      <a:off x="2763539" y="2581177"/>
                      <a:ext cx="1245327" cy="46155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Privacy Act   FISMA</a:t>
                      </a:r>
                    </a:p>
                  </p:txBody>
                </p:sp>
                <p:sp>
                  <p:nvSpPr>
                    <p:cNvPr id="92" name="Rectangle 91">
                      <a:extLst>
                        <a:ext uri="{FF2B5EF4-FFF2-40B4-BE49-F238E27FC236}">
                          <a16:creationId xmlns:a16="http://schemas.microsoft.com/office/drawing/2014/main" id="{CFF6C69C-68DC-40BE-B6EA-E9866AA5CB88}"/>
                        </a:ext>
                      </a:extLst>
                    </p:cNvPr>
                    <p:cNvSpPr/>
                    <p:nvPr/>
                  </p:nvSpPr>
                  <p:spPr>
                    <a:xfrm>
                      <a:off x="2763539" y="2126254"/>
                      <a:ext cx="1245327" cy="461554"/>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HIPAA  PCI-DSS  FERPA, Pub 1075  </a:t>
                      </a:r>
                    </a:p>
                  </p:txBody>
                </p:sp>
                <p:sp>
                  <p:nvSpPr>
                    <p:cNvPr id="93" name="Rectangle 92">
                      <a:extLst>
                        <a:ext uri="{FF2B5EF4-FFF2-40B4-BE49-F238E27FC236}">
                          <a16:creationId xmlns:a16="http://schemas.microsoft.com/office/drawing/2014/main" id="{7F33EDD8-6B6D-42AC-ABB0-385D388A7D9C}"/>
                        </a:ext>
                      </a:extLst>
                    </p:cNvPr>
                    <p:cNvSpPr/>
                    <p:nvPr/>
                  </p:nvSpPr>
                  <p:spPr>
                    <a:xfrm>
                      <a:off x="2763538" y="1637841"/>
                      <a:ext cx="1245328" cy="4892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CFR Title 28, DOJ-BoPrisons</a:t>
                      </a:r>
                    </a:p>
                  </p:txBody>
                </p:sp>
              </p:grpSp>
              <p:cxnSp>
                <p:nvCxnSpPr>
                  <p:cNvPr id="95" name="Straight Arrow Connector 94">
                    <a:extLst>
                      <a:ext uri="{FF2B5EF4-FFF2-40B4-BE49-F238E27FC236}">
                        <a16:creationId xmlns:a16="http://schemas.microsoft.com/office/drawing/2014/main" id="{940EE2EB-1045-4B99-93F7-B170B65521A3}"/>
                      </a:ext>
                    </a:extLst>
                  </p:cNvPr>
                  <p:cNvCxnSpPr>
                    <a:cxnSpLocks/>
                  </p:cNvCxnSpPr>
                  <p:nvPr/>
                </p:nvCxnSpPr>
                <p:spPr>
                  <a:xfrm>
                    <a:off x="5434239" y="4247044"/>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8D04BC4-CAA5-4856-944C-9F2BF53CA655}"/>
                      </a:ext>
                    </a:extLst>
                  </p:cNvPr>
                  <p:cNvCxnSpPr>
                    <a:cxnSpLocks/>
                  </p:cNvCxnSpPr>
                  <p:nvPr/>
                </p:nvCxnSpPr>
                <p:spPr>
                  <a:xfrm>
                    <a:off x="5451268" y="4676307"/>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20301E1-D3E4-4391-B7F4-7C0E7A777B81}"/>
                      </a:ext>
                    </a:extLst>
                  </p:cNvPr>
                  <p:cNvCxnSpPr>
                    <a:cxnSpLocks/>
                  </p:cNvCxnSpPr>
                  <p:nvPr/>
                </p:nvCxnSpPr>
                <p:spPr>
                  <a:xfrm>
                    <a:off x="5458629" y="5155550"/>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E7FB207-E6F6-4A08-95B7-BC8BB2F962F4}"/>
                      </a:ext>
                    </a:extLst>
                  </p:cNvPr>
                  <p:cNvCxnSpPr>
                    <a:cxnSpLocks/>
                  </p:cNvCxnSpPr>
                  <p:nvPr/>
                </p:nvCxnSpPr>
                <p:spPr>
                  <a:xfrm>
                    <a:off x="5458629" y="5656780"/>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EBFE433-2FCC-42B3-876C-FBAA869A3BF7}"/>
                      </a:ext>
                    </a:extLst>
                  </p:cNvPr>
                  <p:cNvCxnSpPr>
                    <a:cxnSpLocks/>
                  </p:cNvCxnSpPr>
                  <p:nvPr/>
                </p:nvCxnSpPr>
                <p:spPr>
                  <a:xfrm>
                    <a:off x="6978377" y="4247044"/>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3DC0460-2127-45C6-A317-52FCD7B73704}"/>
                      </a:ext>
                    </a:extLst>
                  </p:cNvPr>
                  <p:cNvCxnSpPr>
                    <a:cxnSpLocks/>
                  </p:cNvCxnSpPr>
                  <p:nvPr/>
                </p:nvCxnSpPr>
                <p:spPr>
                  <a:xfrm>
                    <a:off x="6996177" y="4696463"/>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B7406F3-FC33-4263-A258-DE64F22B0F28}"/>
                      </a:ext>
                    </a:extLst>
                  </p:cNvPr>
                  <p:cNvCxnSpPr>
                    <a:cxnSpLocks/>
                  </p:cNvCxnSpPr>
                  <p:nvPr/>
                </p:nvCxnSpPr>
                <p:spPr>
                  <a:xfrm>
                    <a:off x="6978377" y="5141889"/>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3DB906A-38D0-4157-A380-5C7CB27F9219}"/>
                      </a:ext>
                    </a:extLst>
                  </p:cNvPr>
                  <p:cNvCxnSpPr>
                    <a:cxnSpLocks/>
                  </p:cNvCxnSpPr>
                  <p:nvPr/>
                </p:nvCxnSpPr>
                <p:spPr>
                  <a:xfrm>
                    <a:off x="6978377" y="5618817"/>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E059724-659F-4E08-B11D-F2D9A86162C7}"/>
                      </a:ext>
                    </a:extLst>
                  </p:cNvPr>
                  <p:cNvCxnSpPr>
                    <a:cxnSpLocks/>
                    <a:endCxn id="92" idx="1"/>
                  </p:cNvCxnSpPr>
                  <p:nvPr/>
                </p:nvCxnSpPr>
                <p:spPr>
                  <a:xfrm>
                    <a:off x="3750436" y="4219866"/>
                    <a:ext cx="400376" cy="481438"/>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AEE156-AE80-45ED-A5E0-C5C6A1DCF1D7}"/>
                      </a:ext>
                    </a:extLst>
                  </p:cNvPr>
                  <p:cNvCxnSpPr>
                    <a:cxnSpLocks/>
                  </p:cNvCxnSpPr>
                  <p:nvPr/>
                </p:nvCxnSpPr>
                <p:spPr>
                  <a:xfrm>
                    <a:off x="3750436" y="4725608"/>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4447F992-7FFF-4C1B-ABD2-89B0F85F1C62}"/>
                      </a:ext>
                    </a:extLst>
                  </p:cNvPr>
                  <p:cNvCxnSpPr>
                    <a:cxnSpLocks/>
                  </p:cNvCxnSpPr>
                  <p:nvPr/>
                </p:nvCxnSpPr>
                <p:spPr>
                  <a:xfrm>
                    <a:off x="3754861" y="5159833"/>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1F71DD9-2445-4B62-B7C5-E41A40FE0B6A}"/>
                      </a:ext>
                    </a:extLst>
                  </p:cNvPr>
                  <p:cNvCxnSpPr>
                    <a:cxnSpLocks/>
                  </p:cNvCxnSpPr>
                  <p:nvPr/>
                </p:nvCxnSpPr>
                <p:spPr>
                  <a:xfrm>
                    <a:off x="3750436" y="5656780"/>
                    <a:ext cx="404446" cy="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6F33C4A5-345C-4B1B-84BE-A9F6540FD93D}"/>
                      </a:ext>
                    </a:extLst>
                  </p:cNvPr>
                  <p:cNvSpPr txBox="1"/>
                  <p:nvPr/>
                </p:nvSpPr>
                <p:spPr>
                  <a:xfrm>
                    <a:off x="4822101" y="3101624"/>
                    <a:ext cx="3027565" cy="400109"/>
                  </a:xfrm>
                  <a:prstGeom prst="rect">
                    <a:avLst/>
                  </a:prstGeom>
                  <a:noFill/>
                </p:spPr>
                <p:txBody>
                  <a:bodyPr wrap="square" rtlCol="0">
                    <a:spAutoFit/>
                  </a:bodyPr>
                  <a:lstStyle/>
                  <a:p>
                    <a:r>
                      <a:rPr lang="en-US" sz="1350" dirty="0"/>
                      <a:t>Federal Agency Classifications</a:t>
                    </a:r>
                  </a:p>
                </p:txBody>
              </p:sp>
            </p:grpSp>
            <p:cxnSp>
              <p:nvCxnSpPr>
                <p:cNvPr id="114" name="Straight Arrow Connector 113">
                  <a:extLst>
                    <a:ext uri="{FF2B5EF4-FFF2-40B4-BE49-F238E27FC236}">
                      <a16:creationId xmlns:a16="http://schemas.microsoft.com/office/drawing/2014/main" id="{01D263C1-F508-4A49-8818-0AE9141562DF}"/>
                    </a:ext>
                  </a:extLst>
                </p:cNvPr>
                <p:cNvCxnSpPr>
                  <a:cxnSpLocks/>
                  <a:endCxn id="66" idx="1"/>
                </p:cNvCxnSpPr>
                <p:nvPr/>
              </p:nvCxnSpPr>
              <p:spPr>
                <a:xfrm flipV="1">
                  <a:off x="8118479" y="4185236"/>
                  <a:ext cx="791570" cy="23516"/>
                </a:xfrm>
                <a:prstGeom prst="straightConnector1">
                  <a:avLst/>
                </a:prstGeom>
                <a:ln w="38100" cap="rnd">
                  <a:solidFill>
                    <a:schemeClr val="accent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9020402-C43C-4630-8408-B483FFBE14ED}"/>
                    </a:ext>
                  </a:extLst>
                </p:cNvPr>
                <p:cNvCxnSpPr>
                  <a:cxnSpLocks/>
                  <a:endCxn id="65" idx="1"/>
                </p:cNvCxnSpPr>
                <p:nvPr/>
              </p:nvCxnSpPr>
              <p:spPr>
                <a:xfrm flipV="1">
                  <a:off x="8118479" y="5137517"/>
                  <a:ext cx="791572" cy="27690"/>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88FB6AA-AA20-440C-9EE1-C4FB8C1343E6}"/>
                    </a:ext>
                  </a:extLst>
                </p:cNvPr>
                <p:cNvCxnSpPr>
                  <a:cxnSpLocks/>
                  <a:endCxn id="68" idx="1"/>
                </p:cNvCxnSpPr>
                <p:nvPr/>
              </p:nvCxnSpPr>
              <p:spPr>
                <a:xfrm>
                  <a:off x="8118479" y="5607770"/>
                  <a:ext cx="791572" cy="1"/>
                </a:xfrm>
                <a:prstGeom prst="straightConnector1">
                  <a:avLst/>
                </a:prstGeom>
                <a:ln w="38100" cap="rnd">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1E90E48E-D951-465F-AFBB-A37C1655E1BB}"/>
                    </a:ext>
                  </a:extLst>
                </p:cNvPr>
                <p:cNvCxnSpPr>
                  <a:cxnSpLocks/>
                  <a:endCxn id="67" idx="1"/>
                </p:cNvCxnSpPr>
                <p:nvPr/>
              </p:nvCxnSpPr>
              <p:spPr>
                <a:xfrm flipV="1">
                  <a:off x="8193708" y="4656614"/>
                  <a:ext cx="716342" cy="28036"/>
                </a:xfrm>
                <a:prstGeom prst="straightConnector1">
                  <a:avLst/>
                </a:prstGeom>
                <a:ln w="38100" cap="rnd">
                  <a:solidFill>
                    <a:schemeClr val="accent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0BE0234-B192-4A5A-8436-BCF346C68EB5}"/>
                    </a:ext>
                  </a:extLst>
                </p:cNvPr>
                <p:cNvCxnSpPr>
                  <a:cxnSpLocks/>
                  <a:endCxn id="65" idx="1"/>
                </p:cNvCxnSpPr>
                <p:nvPr/>
              </p:nvCxnSpPr>
              <p:spPr>
                <a:xfrm>
                  <a:off x="8136558" y="4685203"/>
                  <a:ext cx="773493" cy="452314"/>
                </a:xfrm>
                <a:prstGeom prst="straightConnector1">
                  <a:avLst/>
                </a:prstGeom>
                <a:ln w="38100" cap="rnd">
                  <a:solidFill>
                    <a:schemeClr val="accent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91B6937-B7F4-48D2-BF93-71CF2C696DAE}"/>
                  </a:ext>
                </a:extLst>
              </p:cNvPr>
              <p:cNvCxnSpPr/>
              <p:nvPr/>
            </p:nvCxnSpPr>
            <p:spPr>
              <a:xfrm>
                <a:off x="8523789" y="3352346"/>
                <a:ext cx="18079" cy="2591254"/>
              </a:xfrm>
              <a:prstGeom prst="line">
                <a:avLst/>
              </a:prstGeom>
              <a:ln w="412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AB7230AC-B3F4-4C7D-9FBE-1224B129BF92}"/>
                </a:ext>
              </a:extLst>
            </p:cNvPr>
            <p:cNvSpPr/>
            <p:nvPr/>
          </p:nvSpPr>
          <p:spPr>
            <a:xfrm>
              <a:off x="2196117" y="3816596"/>
              <a:ext cx="1161917" cy="469627"/>
            </a:xfrm>
            <a:prstGeom prst="rect">
              <a:avLst/>
            </a:prstGeom>
            <a:gradFill flip="none" rotWithShape="1">
              <a:gsLst>
                <a:gs pos="0">
                  <a:srgbClr val="FF6600"/>
                </a:gs>
                <a:gs pos="55000">
                  <a:srgbClr val="FF6600"/>
                </a:gs>
                <a:gs pos="36000">
                  <a:srgbClr val="FF6600"/>
                </a:gs>
                <a:gs pos="100000">
                  <a:srgbClr val="FF0000"/>
                </a:gs>
              </a:gsLst>
              <a:path path="rect">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Moderate +</a:t>
              </a:r>
            </a:p>
          </p:txBody>
        </p:sp>
      </p:grpSp>
    </p:spTree>
    <p:extLst>
      <p:ext uri="{BB962C8B-B14F-4D97-AF65-F5344CB8AC3E}">
        <p14:creationId xmlns:p14="http://schemas.microsoft.com/office/powerpoint/2010/main" val="2279863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DEF80DF-8A53-4E5D-9184-21B896EDBC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692696"/>
            <a:ext cx="7560840" cy="5472608"/>
          </a:xfrm>
        </p:spPr>
      </p:pic>
    </p:spTree>
    <p:extLst>
      <p:ext uri="{BB962C8B-B14F-4D97-AF65-F5344CB8AC3E}">
        <p14:creationId xmlns:p14="http://schemas.microsoft.com/office/powerpoint/2010/main" val="235857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AF5ADA24-8205-4FEB-BBD9-D171F1B5D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0"/>
            <a:ext cx="8640959" cy="6858000"/>
          </a:xfrm>
          <a:prstGeom prst="rect">
            <a:avLst/>
          </a:prstGeom>
        </p:spPr>
      </p:pic>
    </p:spTree>
    <p:extLst>
      <p:ext uri="{BB962C8B-B14F-4D97-AF65-F5344CB8AC3E}">
        <p14:creationId xmlns:p14="http://schemas.microsoft.com/office/powerpoint/2010/main" val="3283047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 name="Picture 2">
            <a:extLst>
              <a:ext uri="{FF2B5EF4-FFF2-40B4-BE49-F238E27FC236}">
                <a16:creationId xmlns:a16="http://schemas.microsoft.com/office/drawing/2014/main" id="{9C915EAC-2D9B-4E4D-B759-C0C6A4586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481"/>
            <a:ext cx="9144000" cy="5031037"/>
          </a:xfrm>
          <a:prstGeom prst="rect">
            <a:avLst/>
          </a:prstGeom>
        </p:spPr>
      </p:pic>
    </p:spTree>
    <p:extLst>
      <p:ext uri="{BB962C8B-B14F-4D97-AF65-F5344CB8AC3E}">
        <p14:creationId xmlns:p14="http://schemas.microsoft.com/office/powerpoint/2010/main" val="3883231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07E85D-7E18-4C48-93B4-D601A1E32D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68" y="404664"/>
            <a:ext cx="7936311" cy="5793507"/>
          </a:xfrm>
        </p:spPr>
      </p:pic>
    </p:spTree>
    <p:extLst>
      <p:ext uri="{BB962C8B-B14F-4D97-AF65-F5344CB8AC3E}">
        <p14:creationId xmlns:p14="http://schemas.microsoft.com/office/powerpoint/2010/main" val="4179592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7A0D-34B2-4B10-8C9A-9180FEBBE679}"/>
              </a:ext>
            </a:extLst>
          </p:cNvPr>
          <p:cNvSpPr>
            <a:spLocks noGrp="1"/>
          </p:cNvSpPr>
          <p:nvPr>
            <p:ph type="title"/>
          </p:nvPr>
        </p:nvSpPr>
        <p:spPr/>
        <p:txBody>
          <a:bodyPr/>
          <a:lstStyle/>
          <a:p>
            <a:r>
              <a:rPr lang="en-US" dirty="0"/>
              <a:t>Security Threats</a:t>
            </a:r>
          </a:p>
        </p:txBody>
      </p:sp>
      <p:sp>
        <p:nvSpPr>
          <p:cNvPr id="3" name="Content Placeholder 2">
            <a:extLst>
              <a:ext uri="{FF2B5EF4-FFF2-40B4-BE49-F238E27FC236}">
                <a16:creationId xmlns:a16="http://schemas.microsoft.com/office/drawing/2014/main" id="{AB1A09F8-A338-421D-81F6-391DE00BD083}"/>
              </a:ext>
            </a:extLst>
          </p:cNvPr>
          <p:cNvSpPr>
            <a:spLocks noGrp="1"/>
          </p:cNvSpPr>
          <p:nvPr>
            <p:ph sz="half" idx="1"/>
          </p:nvPr>
        </p:nvSpPr>
        <p:spPr>
          <a:xfrm>
            <a:off x="1133209" y="1484784"/>
            <a:ext cx="3671291" cy="4173066"/>
          </a:xfrm>
        </p:spPr>
        <p:txBody>
          <a:bodyPr>
            <a:noAutofit/>
          </a:bodyPr>
          <a:lstStyle/>
          <a:p>
            <a:r>
              <a:rPr lang="en-US" sz="3200" dirty="0">
                <a:solidFill>
                  <a:srgbClr val="FF0000"/>
                </a:solidFill>
              </a:rPr>
              <a:t>Malicious Code</a:t>
            </a:r>
          </a:p>
          <a:p>
            <a:pPr lvl="1"/>
            <a:r>
              <a:rPr lang="en-US" sz="3200" dirty="0">
                <a:solidFill>
                  <a:srgbClr val="FF0000"/>
                </a:solidFill>
              </a:rPr>
              <a:t>Ransomware</a:t>
            </a:r>
          </a:p>
          <a:p>
            <a:pPr lvl="1"/>
            <a:r>
              <a:rPr lang="en-US" sz="3200" dirty="0">
                <a:solidFill>
                  <a:srgbClr val="FF0000"/>
                </a:solidFill>
              </a:rPr>
              <a:t>Virus</a:t>
            </a:r>
          </a:p>
          <a:p>
            <a:pPr lvl="1"/>
            <a:r>
              <a:rPr lang="en-US" sz="3200" dirty="0">
                <a:solidFill>
                  <a:srgbClr val="FF0000"/>
                </a:solidFill>
              </a:rPr>
              <a:t>Worms</a:t>
            </a:r>
          </a:p>
          <a:p>
            <a:pPr lvl="1"/>
            <a:r>
              <a:rPr lang="en-US" sz="3200" dirty="0">
                <a:solidFill>
                  <a:srgbClr val="FF0000"/>
                </a:solidFill>
              </a:rPr>
              <a:t>Trojans</a:t>
            </a:r>
          </a:p>
          <a:p>
            <a:pPr lvl="1"/>
            <a:r>
              <a:rPr lang="en-US" sz="3200" dirty="0">
                <a:solidFill>
                  <a:srgbClr val="FF0000"/>
                </a:solidFill>
              </a:rPr>
              <a:t>Logic bombs</a:t>
            </a:r>
          </a:p>
          <a:p>
            <a:pPr lvl="1"/>
            <a:r>
              <a:rPr lang="en-US" sz="3200" dirty="0">
                <a:solidFill>
                  <a:srgbClr val="FF0000"/>
                </a:solidFill>
              </a:rPr>
              <a:t>Malware</a:t>
            </a:r>
          </a:p>
          <a:p>
            <a:pPr lvl="1"/>
            <a:r>
              <a:rPr lang="en-US" sz="3200" dirty="0">
                <a:solidFill>
                  <a:srgbClr val="FF0000"/>
                </a:solidFill>
              </a:rPr>
              <a:t>Botnet </a:t>
            </a:r>
          </a:p>
        </p:txBody>
      </p:sp>
      <p:sp>
        <p:nvSpPr>
          <p:cNvPr id="4" name="Content Placeholder 3">
            <a:extLst>
              <a:ext uri="{FF2B5EF4-FFF2-40B4-BE49-F238E27FC236}">
                <a16:creationId xmlns:a16="http://schemas.microsoft.com/office/drawing/2014/main" id="{5A5D16D3-F13F-4D4D-AB07-E5C162F4307E}"/>
              </a:ext>
            </a:extLst>
          </p:cNvPr>
          <p:cNvSpPr>
            <a:spLocks noGrp="1"/>
          </p:cNvSpPr>
          <p:nvPr>
            <p:ph sz="half" idx="2"/>
          </p:nvPr>
        </p:nvSpPr>
        <p:spPr>
          <a:xfrm>
            <a:off x="4955975" y="1484784"/>
            <a:ext cx="3671292" cy="4166408"/>
          </a:xfrm>
        </p:spPr>
        <p:txBody>
          <a:bodyPr>
            <a:noAutofit/>
          </a:bodyPr>
          <a:lstStyle/>
          <a:p>
            <a:r>
              <a:rPr lang="en-US" dirty="0">
                <a:solidFill>
                  <a:srgbClr val="1C65F8"/>
                </a:solidFill>
              </a:rPr>
              <a:t>Malicious Code Countermeasures</a:t>
            </a:r>
          </a:p>
          <a:p>
            <a:pPr lvl="1"/>
            <a:r>
              <a:rPr lang="en-US" sz="2800" dirty="0">
                <a:solidFill>
                  <a:srgbClr val="1C65F8"/>
                </a:solidFill>
              </a:rPr>
              <a:t>Scanners</a:t>
            </a:r>
          </a:p>
          <a:p>
            <a:pPr lvl="1"/>
            <a:r>
              <a:rPr lang="en-US" sz="2800" dirty="0">
                <a:solidFill>
                  <a:srgbClr val="1C65F8"/>
                </a:solidFill>
              </a:rPr>
              <a:t>IDS/IPS</a:t>
            </a:r>
          </a:p>
          <a:p>
            <a:pPr lvl="1"/>
            <a:r>
              <a:rPr lang="en-US" sz="2800" dirty="0">
                <a:solidFill>
                  <a:srgbClr val="1C65F8"/>
                </a:solidFill>
              </a:rPr>
              <a:t>Security testing</a:t>
            </a:r>
          </a:p>
          <a:p>
            <a:pPr lvl="1"/>
            <a:r>
              <a:rPr lang="en-US" sz="2800" dirty="0">
                <a:solidFill>
                  <a:srgbClr val="1C65F8"/>
                </a:solidFill>
              </a:rPr>
              <a:t>Anti-malware</a:t>
            </a:r>
          </a:p>
          <a:p>
            <a:pPr lvl="1"/>
            <a:r>
              <a:rPr lang="en-US" sz="2800" dirty="0">
                <a:solidFill>
                  <a:srgbClr val="1C65F8"/>
                </a:solidFill>
              </a:rPr>
              <a:t>Code signing</a:t>
            </a:r>
          </a:p>
          <a:p>
            <a:pPr lvl="1"/>
            <a:r>
              <a:rPr lang="en-US" sz="2800" dirty="0">
                <a:solidFill>
                  <a:srgbClr val="1C65F8"/>
                </a:solidFill>
              </a:rPr>
              <a:t>Sandboxing</a:t>
            </a:r>
          </a:p>
          <a:p>
            <a:pPr lvl="1"/>
            <a:r>
              <a:rPr lang="en-US" sz="2800" dirty="0">
                <a:solidFill>
                  <a:srgbClr val="1C65F8"/>
                </a:solidFill>
              </a:rPr>
              <a:t>Appropriate patching</a:t>
            </a:r>
          </a:p>
        </p:txBody>
      </p:sp>
    </p:spTree>
    <p:extLst>
      <p:ext uri="{BB962C8B-B14F-4D97-AF65-F5344CB8AC3E}">
        <p14:creationId xmlns:p14="http://schemas.microsoft.com/office/powerpoint/2010/main" val="2429313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B6AAC7-410B-4564-9E40-E13B51E1EC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345" y="692696"/>
            <a:ext cx="9112655" cy="5289451"/>
          </a:xfrm>
        </p:spPr>
      </p:pic>
    </p:spTree>
    <p:extLst>
      <p:ext uri="{BB962C8B-B14F-4D97-AF65-F5344CB8AC3E}">
        <p14:creationId xmlns:p14="http://schemas.microsoft.com/office/powerpoint/2010/main" val="3380474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dirty="0"/>
              <a:t>Speaker Experience</a:t>
            </a:r>
            <a:endParaRPr lang="en-US" sz="2400" b="0" dirty="0"/>
          </a:p>
        </p:txBody>
      </p:sp>
      <p:sp>
        <p:nvSpPr>
          <p:cNvPr id="4" name="Content Placeholder 3"/>
          <p:cNvSpPr>
            <a:spLocks noGrp="1"/>
          </p:cNvSpPr>
          <p:nvPr>
            <p:ph idx="1"/>
          </p:nvPr>
        </p:nvSpPr>
        <p:spPr>
          <a:xfrm>
            <a:off x="654384" y="1668606"/>
            <a:ext cx="4800600" cy="3816423"/>
          </a:xfrm>
        </p:spPr>
        <p:txBody>
          <a:bodyPr>
            <a:normAutofit fontScale="70000" lnSpcReduction="20000"/>
          </a:bodyPr>
          <a:lstStyle/>
          <a:p>
            <a:r>
              <a:rPr lang="en-US" sz="2000" dirty="0"/>
              <a:t>Cloud &amp; Data Center Architect</a:t>
            </a:r>
          </a:p>
          <a:p>
            <a:r>
              <a:rPr lang="en-US" sz="2000" dirty="0"/>
              <a:t>Worked  for Global Clients across Industry Verticals</a:t>
            </a:r>
          </a:p>
          <a:p>
            <a:r>
              <a:rPr lang="en-US" sz="2000" dirty="0"/>
              <a:t>Been in IT 20+ years</a:t>
            </a:r>
          </a:p>
          <a:p>
            <a:r>
              <a:rPr lang="en-US" sz="2000" dirty="0"/>
              <a:t>TOGAF, ITIL, CCNA, Cloud, Storage, Virtualization, EUC</a:t>
            </a:r>
          </a:p>
          <a:p>
            <a:r>
              <a:rPr lang="en-US" sz="2000" dirty="0"/>
              <a:t>Interests - Security, DevOps, AI, IOT, Blockchain, Analytics</a:t>
            </a:r>
          </a:p>
          <a:p>
            <a:r>
              <a:rPr lang="en-US" sz="2000" dirty="0"/>
              <a:t>Hobbies– Cooking, Cycling, Reading, Travelling</a:t>
            </a:r>
          </a:p>
          <a:p>
            <a:r>
              <a:rPr lang="en-US" sz="2000" dirty="0">
                <a:hlinkClick r:id="rId2"/>
              </a:rPr>
              <a:t>https://www.linkedin.com/in/amar-prusty-07913028/</a:t>
            </a:r>
            <a:endParaRPr lang="en-US" sz="2000" dirty="0"/>
          </a:p>
          <a:p>
            <a:endParaRPr lang="en-US" sz="2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8300" y="1700808"/>
            <a:ext cx="3003798" cy="3096344"/>
          </a:xfrm>
          <a:prstGeom prst="rect">
            <a:avLst/>
          </a:prstGeom>
        </p:spPr>
      </p:pic>
      <p:sp>
        <p:nvSpPr>
          <p:cNvPr id="5" name="Footer Placeholder 3"/>
          <p:cNvSpPr txBox="1">
            <a:spLocks/>
          </p:cNvSpPr>
          <p:nvPr/>
        </p:nvSpPr>
        <p:spPr>
          <a:xfrm>
            <a:off x="5652120" y="5617369"/>
            <a:ext cx="3019425" cy="15716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Confidential – For Training Purposes Only</a:t>
            </a:r>
          </a:p>
        </p:txBody>
      </p:sp>
    </p:spTree>
    <p:extLst>
      <p:ext uri="{BB962C8B-B14F-4D97-AF65-F5344CB8AC3E}">
        <p14:creationId xmlns:p14="http://schemas.microsoft.com/office/powerpoint/2010/main" val="3179337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D3C661-2460-4988-9F62-D61BA0CD53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317326"/>
            <a:ext cx="8646821" cy="6223348"/>
          </a:xfrm>
        </p:spPr>
      </p:pic>
    </p:spTree>
    <p:extLst>
      <p:ext uri="{BB962C8B-B14F-4D97-AF65-F5344CB8AC3E}">
        <p14:creationId xmlns:p14="http://schemas.microsoft.com/office/powerpoint/2010/main" val="2690220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DFEDE3-B2DD-4732-8D61-5EE6BDC5AE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88640"/>
            <a:ext cx="8640960" cy="6408711"/>
          </a:xfrm>
        </p:spPr>
      </p:pic>
    </p:spTree>
    <p:extLst>
      <p:ext uri="{BB962C8B-B14F-4D97-AF65-F5344CB8AC3E}">
        <p14:creationId xmlns:p14="http://schemas.microsoft.com/office/powerpoint/2010/main" val="2603257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44871B-7F56-467D-8E5E-1830D8B6A7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504" y="116632"/>
            <a:ext cx="8928992" cy="6624736"/>
          </a:xfrm>
        </p:spPr>
      </p:pic>
    </p:spTree>
    <p:extLst>
      <p:ext uri="{BB962C8B-B14F-4D97-AF65-F5344CB8AC3E}">
        <p14:creationId xmlns:p14="http://schemas.microsoft.com/office/powerpoint/2010/main" val="2521097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7A0D-34B2-4B10-8C9A-9180FEBBE679}"/>
              </a:ext>
            </a:extLst>
          </p:cNvPr>
          <p:cNvSpPr>
            <a:spLocks noGrp="1"/>
          </p:cNvSpPr>
          <p:nvPr>
            <p:ph type="title"/>
          </p:nvPr>
        </p:nvSpPr>
        <p:spPr/>
        <p:txBody>
          <a:bodyPr/>
          <a:lstStyle/>
          <a:p>
            <a:r>
              <a:rPr lang="en-US" dirty="0"/>
              <a:t>Security Threats</a:t>
            </a:r>
          </a:p>
        </p:txBody>
      </p:sp>
      <p:sp>
        <p:nvSpPr>
          <p:cNvPr id="3" name="Content Placeholder 2">
            <a:extLst>
              <a:ext uri="{FF2B5EF4-FFF2-40B4-BE49-F238E27FC236}">
                <a16:creationId xmlns:a16="http://schemas.microsoft.com/office/drawing/2014/main" id="{AB1A09F8-A338-421D-81F6-391DE00BD083}"/>
              </a:ext>
            </a:extLst>
          </p:cNvPr>
          <p:cNvSpPr>
            <a:spLocks noGrp="1"/>
          </p:cNvSpPr>
          <p:nvPr>
            <p:ph sz="half" idx="1"/>
          </p:nvPr>
        </p:nvSpPr>
        <p:spPr/>
        <p:txBody>
          <a:bodyPr>
            <a:normAutofit/>
          </a:bodyPr>
          <a:lstStyle/>
          <a:p>
            <a:r>
              <a:rPr lang="en-US" sz="3600" dirty="0">
                <a:solidFill>
                  <a:srgbClr val="FF0000"/>
                </a:solidFill>
              </a:rPr>
              <a:t>Malicious Activity</a:t>
            </a:r>
          </a:p>
          <a:p>
            <a:pPr lvl="1"/>
            <a:r>
              <a:rPr lang="en-US" sz="3600" dirty="0">
                <a:solidFill>
                  <a:srgbClr val="FF0000"/>
                </a:solidFill>
              </a:rPr>
              <a:t> Social Engineering</a:t>
            </a:r>
          </a:p>
          <a:p>
            <a:pPr lvl="1"/>
            <a:r>
              <a:rPr lang="en-US" sz="3600" dirty="0">
                <a:solidFill>
                  <a:srgbClr val="FF0000"/>
                </a:solidFill>
              </a:rPr>
              <a:t>Spoofing</a:t>
            </a:r>
          </a:p>
          <a:p>
            <a:pPr lvl="1"/>
            <a:r>
              <a:rPr lang="en-US" sz="3600" dirty="0">
                <a:solidFill>
                  <a:srgbClr val="FF0000"/>
                </a:solidFill>
              </a:rPr>
              <a:t>Phishing</a:t>
            </a:r>
          </a:p>
          <a:p>
            <a:pPr lvl="1"/>
            <a:r>
              <a:rPr lang="en-US" sz="3600" dirty="0">
                <a:solidFill>
                  <a:srgbClr val="FF0000"/>
                </a:solidFill>
              </a:rPr>
              <a:t>Spam</a:t>
            </a:r>
          </a:p>
          <a:p>
            <a:pPr lvl="1"/>
            <a:r>
              <a:rPr lang="en-US" sz="3600" dirty="0">
                <a:solidFill>
                  <a:srgbClr val="FF0000"/>
                </a:solidFill>
              </a:rPr>
              <a:t>Botnets</a:t>
            </a:r>
          </a:p>
        </p:txBody>
      </p:sp>
      <p:sp>
        <p:nvSpPr>
          <p:cNvPr id="4" name="Content Placeholder 3">
            <a:extLst>
              <a:ext uri="{FF2B5EF4-FFF2-40B4-BE49-F238E27FC236}">
                <a16:creationId xmlns:a16="http://schemas.microsoft.com/office/drawing/2014/main" id="{BCEA5521-704A-4A20-A976-752F2B764BAC}"/>
              </a:ext>
            </a:extLst>
          </p:cNvPr>
          <p:cNvSpPr>
            <a:spLocks noGrp="1"/>
          </p:cNvSpPr>
          <p:nvPr>
            <p:ph sz="half" idx="2"/>
          </p:nvPr>
        </p:nvSpPr>
        <p:spPr>
          <a:xfrm>
            <a:off x="4728693" y="1600200"/>
            <a:ext cx="3926134" cy="4421088"/>
          </a:xfrm>
        </p:spPr>
        <p:txBody>
          <a:bodyPr>
            <a:noAutofit/>
          </a:bodyPr>
          <a:lstStyle/>
          <a:p>
            <a:r>
              <a:rPr lang="en-US" dirty="0">
                <a:solidFill>
                  <a:srgbClr val="1C65F8"/>
                </a:solidFill>
              </a:rPr>
              <a:t>Malicious Activity Countermeasures</a:t>
            </a:r>
          </a:p>
          <a:p>
            <a:pPr lvl="1"/>
            <a:r>
              <a:rPr lang="en-US" sz="2800" dirty="0">
                <a:solidFill>
                  <a:srgbClr val="1C65F8"/>
                </a:solidFill>
              </a:rPr>
              <a:t>User Awareness Training</a:t>
            </a:r>
          </a:p>
          <a:p>
            <a:pPr lvl="1"/>
            <a:r>
              <a:rPr lang="en-US" sz="2800" dirty="0">
                <a:solidFill>
                  <a:srgbClr val="1C65F8"/>
                </a:solidFill>
              </a:rPr>
              <a:t>System Hardening</a:t>
            </a:r>
          </a:p>
          <a:p>
            <a:pPr lvl="1"/>
            <a:r>
              <a:rPr lang="en-US" sz="2800" dirty="0">
                <a:solidFill>
                  <a:srgbClr val="1C65F8"/>
                </a:solidFill>
              </a:rPr>
              <a:t>Patching</a:t>
            </a:r>
          </a:p>
          <a:p>
            <a:pPr lvl="1"/>
            <a:r>
              <a:rPr lang="en-US" sz="2800" dirty="0">
                <a:solidFill>
                  <a:srgbClr val="1C65F8"/>
                </a:solidFill>
              </a:rPr>
              <a:t>Sandboxing</a:t>
            </a:r>
          </a:p>
          <a:p>
            <a:pPr lvl="1"/>
            <a:r>
              <a:rPr lang="en-US" sz="2800" dirty="0">
                <a:solidFill>
                  <a:srgbClr val="1C65F8"/>
                </a:solidFill>
              </a:rPr>
              <a:t>Policies and Procedures</a:t>
            </a:r>
          </a:p>
        </p:txBody>
      </p:sp>
    </p:spTree>
    <p:extLst>
      <p:ext uri="{BB962C8B-B14F-4D97-AF65-F5344CB8AC3E}">
        <p14:creationId xmlns:p14="http://schemas.microsoft.com/office/powerpoint/2010/main" val="1000445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08E3F5-C3D6-4F99-A947-C9F514925E4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12232" y="424234"/>
            <a:ext cx="7919536" cy="6009531"/>
          </a:xfrm>
        </p:spPr>
      </p:pic>
    </p:spTree>
    <p:extLst>
      <p:ext uri="{BB962C8B-B14F-4D97-AF65-F5344CB8AC3E}">
        <p14:creationId xmlns:p14="http://schemas.microsoft.com/office/powerpoint/2010/main" val="4272407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11E849-F19A-402D-BDE3-3805BD05F0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5632" y="188640"/>
            <a:ext cx="4152736" cy="6415980"/>
          </a:xfrm>
        </p:spPr>
      </p:pic>
    </p:spTree>
    <p:extLst>
      <p:ext uri="{BB962C8B-B14F-4D97-AF65-F5344CB8AC3E}">
        <p14:creationId xmlns:p14="http://schemas.microsoft.com/office/powerpoint/2010/main" val="858488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F10F62D-99FF-4A11-ADD0-8C19C6F078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5776" y="160197"/>
            <a:ext cx="3854513" cy="6537605"/>
          </a:xfrm>
        </p:spPr>
      </p:pic>
    </p:spTree>
    <p:extLst>
      <p:ext uri="{BB962C8B-B14F-4D97-AF65-F5344CB8AC3E}">
        <p14:creationId xmlns:p14="http://schemas.microsoft.com/office/powerpoint/2010/main" val="4103123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6035D5-CE0A-4902-8967-43F1E0E59A9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6812" y="332656"/>
            <a:ext cx="7870376" cy="6025306"/>
          </a:xfrm>
        </p:spPr>
      </p:pic>
    </p:spTree>
    <p:extLst>
      <p:ext uri="{BB962C8B-B14F-4D97-AF65-F5344CB8AC3E}">
        <p14:creationId xmlns:p14="http://schemas.microsoft.com/office/powerpoint/2010/main" val="3986463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7A0D-34B2-4B10-8C9A-9180FEBBE679}"/>
              </a:ext>
            </a:extLst>
          </p:cNvPr>
          <p:cNvSpPr>
            <a:spLocks noGrp="1"/>
          </p:cNvSpPr>
          <p:nvPr>
            <p:ph type="title"/>
          </p:nvPr>
        </p:nvSpPr>
        <p:spPr/>
        <p:txBody>
          <a:bodyPr/>
          <a:lstStyle/>
          <a:p>
            <a:r>
              <a:rPr lang="en-US" dirty="0"/>
              <a:t>Security Threats</a:t>
            </a:r>
          </a:p>
        </p:txBody>
      </p:sp>
      <p:sp>
        <p:nvSpPr>
          <p:cNvPr id="3" name="Content Placeholder 2">
            <a:extLst>
              <a:ext uri="{FF2B5EF4-FFF2-40B4-BE49-F238E27FC236}">
                <a16:creationId xmlns:a16="http://schemas.microsoft.com/office/drawing/2014/main" id="{AB1A09F8-A338-421D-81F6-391DE00BD083}"/>
              </a:ext>
            </a:extLst>
          </p:cNvPr>
          <p:cNvSpPr>
            <a:spLocks noGrp="1"/>
          </p:cNvSpPr>
          <p:nvPr>
            <p:ph idx="1"/>
          </p:nvPr>
        </p:nvSpPr>
        <p:spPr>
          <a:xfrm>
            <a:off x="1113233" y="1196752"/>
            <a:ext cx="7514035" cy="4454440"/>
          </a:xfrm>
        </p:spPr>
        <p:txBody>
          <a:bodyPr>
            <a:normAutofit fontScale="92500" lnSpcReduction="20000"/>
          </a:bodyPr>
          <a:lstStyle/>
          <a:p>
            <a:r>
              <a:rPr lang="en-US" dirty="0">
                <a:solidFill>
                  <a:srgbClr val="FF0000"/>
                </a:solidFill>
              </a:rPr>
              <a:t>Abuse and Nefarious use</a:t>
            </a:r>
          </a:p>
          <a:p>
            <a:pPr lvl="1"/>
            <a:r>
              <a:rPr lang="en-US" dirty="0">
                <a:solidFill>
                  <a:srgbClr val="FF0000"/>
                </a:solidFill>
              </a:rPr>
              <a:t>Hackers continue to leverage technologies to improve their reach, avoid detection, and improve the effectiveness of their activities.</a:t>
            </a:r>
          </a:p>
          <a:p>
            <a:pPr lvl="1"/>
            <a:r>
              <a:rPr lang="en-US" dirty="0">
                <a:solidFill>
                  <a:srgbClr val="FF0000"/>
                </a:solidFill>
              </a:rPr>
              <a:t>Cloud providers are actively being targeted, partially because their relatively weak registration systems facilitate anonymity, and providers’ fraud detection capabilities are limited.</a:t>
            </a:r>
          </a:p>
          <a:p>
            <a:r>
              <a:rPr lang="en-US" dirty="0">
                <a:solidFill>
                  <a:srgbClr val="1C65F8"/>
                </a:solidFill>
              </a:rPr>
              <a:t>Countermeasures: Patching, intrusion detection, security awareness training, background checks</a:t>
            </a:r>
          </a:p>
        </p:txBody>
      </p:sp>
    </p:spTree>
    <p:extLst>
      <p:ext uri="{BB962C8B-B14F-4D97-AF65-F5344CB8AC3E}">
        <p14:creationId xmlns:p14="http://schemas.microsoft.com/office/powerpoint/2010/main" val="3925610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7A0D-34B2-4B10-8C9A-9180FEBBE679}"/>
              </a:ext>
            </a:extLst>
          </p:cNvPr>
          <p:cNvSpPr>
            <a:spLocks noGrp="1"/>
          </p:cNvSpPr>
          <p:nvPr>
            <p:ph type="title"/>
          </p:nvPr>
        </p:nvSpPr>
        <p:spPr/>
        <p:txBody>
          <a:bodyPr/>
          <a:lstStyle/>
          <a:p>
            <a:r>
              <a:rPr lang="en-US" dirty="0"/>
              <a:t>Security Threats</a:t>
            </a:r>
          </a:p>
        </p:txBody>
      </p:sp>
      <p:sp>
        <p:nvSpPr>
          <p:cNvPr id="3" name="Content Placeholder 2">
            <a:extLst>
              <a:ext uri="{FF2B5EF4-FFF2-40B4-BE49-F238E27FC236}">
                <a16:creationId xmlns:a16="http://schemas.microsoft.com/office/drawing/2014/main" id="{AB1A09F8-A338-421D-81F6-391DE00BD083}"/>
              </a:ext>
            </a:extLst>
          </p:cNvPr>
          <p:cNvSpPr>
            <a:spLocks noGrp="1"/>
          </p:cNvSpPr>
          <p:nvPr>
            <p:ph idx="1"/>
          </p:nvPr>
        </p:nvSpPr>
        <p:spPr>
          <a:xfrm>
            <a:off x="1113233" y="1124744"/>
            <a:ext cx="7514035" cy="5040560"/>
          </a:xfrm>
        </p:spPr>
        <p:txBody>
          <a:bodyPr>
            <a:normAutofit fontScale="85000" lnSpcReduction="20000"/>
          </a:bodyPr>
          <a:lstStyle/>
          <a:p>
            <a:r>
              <a:rPr lang="en-US" dirty="0">
                <a:solidFill>
                  <a:srgbClr val="FF0000"/>
                </a:solidFill>
              </a:rPr>
              <a:t>Insecure interfaces and APIs</a:t>
            </a:r>
          </a:p>
          <a:p>
            <a:pPr lvl="1"/>
            <a:r>
              <a:rPr lang="en-US" dirty="0">
                <a:solidFill>
                  <a:srgbClr val="FF0000"/>
                </a:solidFill>
              </a:rPr>
              <a:t>Cloud providers strive to provide security and that it is integrated into their service models. </a:t>
            </a:r>
          </a:p>
          <a:p>
            <a:pPr lvl="1"/>
            <a:r>
              <a:rPr lang="en-US" dirty="0">
                <a:solidFill>
                  <a:srgbClr val="FF0000"/>
                </a:solidFill>
              </a:rPr>
              <a:t>Consumers of services need to understand the security implications associated with the usage, management, orchestration and monitoring of cloud services.</a:t>
            </a:r>
          </a:p>
          <a:p>
            <a:pPr lvl="1"/>
            <a:r>
              <a:rPr lang="en-US" dirty="0">
                <a:solidFill>
                  <a:srgbClr val="FF0000"/>
                </a:solidFill>
              </a:rPr>
              <a:t>Reliance on a weak set of interfaces and APIs exposes organizations to a variety of security issues related to confidentiality, integrity, availability and accountability.</a:t>
            </a:r>
          </a:p>
          <a:p>
            <a:r>
              <a:rPr lang="en-US" dirty="0">
                <a:solidFill>
                  <a:srgbClr val="1C65F8"/>
                </a:solidFill>
              </a:rPr>
              <a:t>Countermeasures: Architecture review, security testing, patching schedules, Service Level Agreements, legal agreements (BAA)</a:t>
            </a:r>
          </a:p>
        </p:txBody>
      </p:sp>
    </p:spTree>
    <p:extLst>
      <p:ext uri="{BB962C8B-B14F-4D97-AF65-F5344CB8AC3E}">
        <p14:creationId xmlns:p14="http://schemas.microsoft.com/office/powerpoint/2010/main" val="121765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329E6C-E634-49F4-AD07-2A4F440159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6632"/>
            <a:ext cx="8784975" cy="6741368"/>
          </a:xfrm>
        </p:spPr>
      </p:pic>
    </p:spTree>
    <p:extLst>
      <p:ext uri="{BB962C8B-B14F-4D97-AF65-F5344CB8AC3E}">
        <p14:creationId xmlns:p14="http://schemas.microsoft.com/office/powerpoint/2010/main" val="1225580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7A0D-34B2-4B10-8C9A-9180FEBBE679}"/>
              </a:ext>
            </a:extLst>
          </p:cNvPr>
          <p:cNvSpPr>
            <a:spLocks noGrp="1"/>
          </p:cNvSpPr>
          <p:nvPr>
            <p:ph type="title"/>
          </p:nvPr>
        </p:nvSpPr>
        <p:spPr/>
        <p:txBody>
          <a:bodyPr/>
          <a:lstStyle/>
          <a:p>
            <a:r>
              <a:rPr lang="en-US" dirty="0"/>
              <a:t>Security Threats</a:t>
            </a:r>
          </a:p>
        </p:txBody>
      </p:sp>
      <p:sp>
        <p:nvSpPr>
          <p:cNvPr id="3" name="Content Placeholder 2">
            <a:extLst>
              <a:ext uri="{FF2B5EF4-FFF2-40B4-BE49-F238E27FC236}">
                <a16:creationId xmlns:a16="http://schemas.microsoft.com/office/drawing/2014/main" id="{AB1A09F8-A338-421D-81F6-391DE00BD083}"/>
              </a:ext>
            </a:extLst>
          </p:cNvPr>
          <p:cNvSpPr>
            <a:spLocks noGrp="1"/>
          </p:cNvSpPr>
          <p:nvPr>
            <p:ph idx="1"/>
          </p:nvPr>
        </p:nvSpPr>
        <p:spPr>
          <a:xfrm>
            <a:off x="1099917" y="1124744"/>
            <a:ext cx="7514035" cy="5256583"/>
          </a:xfrm>
        </p:spPr>
        <p:txBody>
          <a:bodyPr>
            <a:normAutofit fontScale="85000" lnSpcReduction="20000"/>
          </a:bodyPr>
          <a:lstStyle/>
          <a:p>
            <a:r>
              <a:rPr lang="en-US" dirty="0">
                <a:solidFill>
                  <a:srgbClr val="FF0000"/>
                </a:solidFill>
              </a:rPr>
              <a:t>Malicious insiders</a:t>
            </a:r>
          </a:p>
          <a:p>
            <a:pPr lvl="1"/>
            <a:r>
              <a:rPr lang="en-US" dirty="0">
                <a:solidFill>
                  <a:srgbClr val="FF0000"/>
                </a:solidFill>
              </a:rPr>
              <a:t>The impact that malicious insiders can have on an organization is great because of their level of access and understanding of data and information technology assets.</a:t>
            </a:r>
          </a:p>
          <a:p>
            <a:pPr lvl="1"/>
            <a:r>
              <a:rPr lang="en-US" dirty="0">
                <a:solidFill>
                  <a:srgbClr val="FF0000"/>
                </a:solidFill>
              </a:rPr>
              <a:t>Theft, reputation damage and loss of productivity are some examples of how malicious insider can affect an operation.</a:t>
            </a:r>
          </a:p>
          <a:p>
            <a:pPr lvl="1"/>
            <a:r>
              <a:rPr lang="en-US" dirty="0">
                <a:solidFill>
                  <a:srgbClr val="FF0000"/>
                </a:solidFill>
              </a:rPr>
              <a:t>Organizations that adopt cloud services need to understand the human element and that the responsibility for a malicious insider is relevant for staff of the cloud provider. </a:t>
            </a:r>
          </a:p>
          <a:p>
            <a:r>
              <a:rPr lang="en-US" dirty="0"/>
              <a:t> </a:t>
            </a:r>
            <a:r>
              <a:rPr lang="en-US" dirty="0">
                <a:solidFill>
                  <a:srgbClr val="1C65F8"/>
                </a:solidFill>
              </a:rPr>
              <a:t>Countermeasures: Background checks, policies and procedures, non-repudiation, two man work, security awareness training, least privilege</a:t>
            </a:r>
          </a:p>
        </p:txBody>
      </p:sp>
    </p:spTree>
    <p:extLst>
      <p:ext uri="{BB962C8B-B14F-4D97-AF65-F5344CB8AC3E}">
        <p14:creationId xmlns:p14="http://schemas.microsoft.com/office/powerpoint/2010/main" val="702311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7A0D-34B2-4B10-8C9A-9180FEBBE679}"/>
              </a:ext>
            </a:extLst>
          </p:cNvPr>
          <p:cNvSpPr>
            <a:spLocks noGrp="1"/>
          </p:cNvSpPr>
          <p:nvPr>
            <p:ph type="title"/>
          </p:nvPr>
        </p:nvSpPr>
        <p:spPr/>
        <p:txBody>
          <a:bodyPr/>
          <a:lstStyle/>
          <a:p>
            <a:r>
              <a:rPr lang="en-US" dirty="0"/>
              <a:t>Security Threats</a:t>
            </a:r>
          </a:p>
        </p:txBody>
      </p:sp>
      <p:sp>
        <p:nvSpPr>
          <p:cNvPr id="3" name="Content Placeholder 2">
            <a:extLst>
              <a:ext uri="{FF2B5EF4-FFF2-40B4-BE49-F238E27FC236}">
                <a16:creationId xmlns:a16="http://schemas.microsoft.com/office/drawing/2014/main" id="{AB1A09F8-A338-421D-81F6-391DE00BD083}"/>
              </a:ext>
            </a:extLst>
          </p:cNvPr>
          <p:cNvSpPr>
            <a:spLocks noGrp="1"/>
          </p:cNvSpPr>
          <p:nvPr>
            <p:ph idx="1"/>
          </p:nvPr>
        </p:nvSpPr>
        <p:spPr>
          <a:xfrm>
            <a:off x="1146525" y="1268761"/>
            <a:ext cx="7514035" cy="4542230"/>
          </a:xfrm>
        </p:spPr>
        <p:txBody>
          <a:bodyPr>
            <a:normAutofit lnSpcReduction="10000"/>
          </a:bodyPr>
          <a:lstStyle/>
          <a:p>
            <a:r>
              <a:rPr lang="en-US" dirty="0">
                <a:solidFill>
                  <a:srgbClr val="FF0000"/>
                </a:solidFill>
              </a:rPr>
              <a:t>Shared technology issues</a:t>
            </a:r>
          </a:p>
          <a:p>
            <a:pPr lvl="1"/>
            <a:r>
              <a:rPr lang="en-US" dirty="0">
                <a:solidFill>
                  <a:srgbClr val="FF0000"/>
                </a:solidFill>
              </a:rPr>
              <a:t>Attacks have surfaced in recent years that target the shared technology inside cloud computing environments.   </a:t>
            </a:r>
          </a:p>
          <a:p>
            <a:pPr lvl="1"/>
            <a:r>
              <a:rPr lang="en-US" dirty="0">
                <a:solidFill>
                  <a:srgbClr val="FF0000"/>
                </a:solidFill>
              </a:rPr>
              <a:t>As a result, attackers focus on how to impact the operations of other cloud customers, and how to gain unauthorized access to data.</a:t>
            </a:r>
          </a:p>
          <a:p>
            <a:r>
              <a:rPr lang="en-US" dirty="0">
                <a:solidFill>
                  <a:srgbClr val="1C65F8"/>
                </a:solidFill>
              </a:rPr>
              <a:t>Countermeasures: Patching, security testing, monitoring, security awareness training</a:t>
            </a:r>
          </a:p>
          <a:p>
            <a:pPr marL="342900" lvl="1" indent="0">
              <a:buNone/>
            </a:pPr>
            <a:endParaRPr lang="en-US" dirty="0"/>
          </a:p>
        </p:txBody>
      </p:sp>
    </p:spTree>
    <p:extLst>
      <p:ext uri="{BB962C8B-B14F-4D97-AF65-F5344CB8AC3E}">
        <p14:creationId xmlns:p14="http://schemas.microsoft.com/office/powerpoint/2010/main" val="2561523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7A0D-34B2-4B10-8C9A-9180FEBBE679}"/>
              </a:ext>
            </a:extLst>
          </p:cNvPr>
          <p:cNvSpPr>
            <a:spLocks noGrp="1"/>
          </p:cNvSpPr>
          <p:nvPr>
            <p:ph type="title"/>
          </p:nvPr>
        </p:nvSpPr>
        <p:spPr/>
        <p:txBody>
          <a:bodyPr/>
          <a:lstStyle/>
          <a:p>
            <a:r>
              <a:rPr lang="en-US" dirty="0"/>
              <a:t>Security Threats</a:t>
            </a:r>
          </a:p>
        </p:txBody>
      </p:sp>
      <p:sp>
        <p:nvSpPr>
          <p:cNvPr id="3" name="Content Placeholder 2">
            <a:extLst>
              <a:ext uri="{FF2B5EF4-FFF2-40B4-BE49-F238E27FC236}">
                <a16:creationId xmlns:a16="http://schemas.microsoft.com/office/drawing/2014/main" id="{AB1A09F8-A338-421D-81F6-391DE00BD083}"/>
              </a:ext>
            </a:extLst>
          </p:cNvPr>
          <p:cNvSpPr>
            <a:spLocks noGrp="1"/>
          </p:cNvSpPr>
          <p:nvPr>
            <p:ph idx="1"/>
          </p:nvPr>
        </p:nvSpPr>
        <p:spPr>
          <a:xfrm>
            <a:off x="1113233" y="1417638"/>
            <a:ext cx="7514035" cy="4819673"/>
          </a:xfrm>
        </p:spPr>
        <p:txBody>
          <a:bodyPr>
            <a:normAutofit fontScale="92500" lnSpcReduction="10000"/>
          </a:bodyPr>
          <a:lstStyle/>
          <a:p>
            <a:r>
              <a:rPr lang="en-US" dirty="0">
                <a:solidFill>
                  <a:srgbClr val="FF0000"/>
                </a:solidFill>
              </a:rPr>
              <a:t>Data loss or leakage</a:t>
            </a:r>
          </a:p>
          <a:p>
            <a:pPr lvl="1"/>
            <a:r>
              <a:rPr lang="en-US" dirty="0">
                <a:solidFill>
                  <a:srgbClr val="FF0000"/>
                </a:solidFill>
              </a:rPr>
              <a:t>Data loss or leakage can have a devastating impact on a business and its impact is directly relevant to the type of data.</a:t>
            </a:r>
          </a:p>
          <a:p>
            <a:pPr lvl="1"/>
            <a:r>
              <a:rPr lang="en-US" dirty="0">
                <a:solidFill>
                  <a:srgbClr val="FF0000"/>
                </a:solidFill>
              </a:rPr>
              <a:t>Compliance violations, legal ramifications</a:t>
            </a:r>
          </a:p>
          <a:p>
            <a:pPr lvl="1"/>
            <a:r>
              <a:rPr lang="en-US" dirty="0">
                <a:solidFill>
                  <a:srgbClr val="FF0000"/>
                </a:solidFill>
              </a:rPr>
              <a:t>Loss of core intellectual property could have competitive and financial implications.</a:t>
            </a:r>
          </a:p>
          <a:p>
            <a:r>
              <a:rPr lang="en-US" dirty="0">
                <a:solidFill>
                  <a:srgbClr val="1C65F8"/>
                </a:solidFill>
              </a:rPr>
              <a:t>Countermeasures: Data Loss Prevention Applications, encryption, security awareness training, data classification, policies and procedures, least privilege  </a:t>
            </a:r>
          </a:p>
        </p:txBody>
      </p:sp>
    </p:spTree>
    <p:extLst>
      <p:ext uri="{BB962C8B-B14F-4D97-AF65-F5344CB8AC3E}">
        <p14:creationId xmlns:p14="http://schemas.microsoft.com/office/powerpoint/2010/main" val="2819789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7A0D-34B2-4B10-8C9A-9180FEBBE679}"/>
              </a:ext>
            </a:extLst>
          </p:cNvPr>
          <p:cNvSpPr>
            <a:spLocks noGrp="1"/>
          </p:cNvSpPr>
          <p:nvPr>
            <p:ph type="title"/>
          </p:nvPr>
        </p:nvSpPr>
        <p:spPr/>
        <p:txBody>
          <a:bodyPr/>
          <a:lstStyle/>
          <a:p>
            <a:r>
              <a:rPr lang="en-US" dirty="0"/>
              <a:t>Security Threats</a:t>
            </a:r>
          </a:p>
        </p:txBody>
      </p:sp>
      <p:sp>
        <p:nvSpPr>
          <p:cNvPr id="3" name="Content Placeholder 2">
            <a:extLst>
              <a:ext uri="{FF2B5EF4-FFF2-40B4-BE49-F238E27FC236}">
                <a16:creationId xmlns:a16="http://schemas.microsoft.com/office/drawing/2014/main" id="{AB1A09F8-A338-421D-81F6-391DE00BD083}"/>
              </a:ext>
            </a:extLst>
          </p:cNvPr>
          <p:cNvSpPr>
            <a:spLocks noGrp="1"/>
          </p:cNvSpPr>
          <p:nvPr>
            <p:ph idx="1"/>
          </p:nvPr>
        </p:nvSpPr>
        <p:spPr>
          <a:xfrm>
            <a:off x="1113233" y="1268760"/>
            <a:ext cx="7514035" cy="4896543"/>
          </a:xfrm>
        </p:spPr>
        <p:txBody>
          <a:bodyPr>
            <a:normAutofit lnSpcReduction="10000"/>
          </a:bodyPr>
          <a:lstStyle/>
          <a:p>
            <a:r>
              <a:rPr lang="en-US" dirty="0">
                <a:solidFill>
                  <a:srgbClr val="FF0000"/>
                </a:solidFill>
              </a:rPr>
              <a:t>Account or service hijacking</a:t>
            </a:r>
          </a:p>
          <a:p>
            <a:pPr lvl="1"/>
            <a:r>
              <a:rPr lang="en-US" dirty="0">
                <a:solidFill>
                  <a:srgbClr val="FF0000"/>
                </a:solidFill>
              </a:rPr>
              <a:t>Account and service hijacking, usually with stolen credentials, remains a top threat. With stolen credentials, attackers can often access critical  cloud services, allowing them to compromise the confidentiality, integrity and availability of the services and the data.</a:t>
            </a:r>
          </a:p>
          <a:p>
            <a:r>
              <a:rPr lang="en-US" dirty="0">
                <a:solidFill>
                  <a:srgbClr val="1C65F8"/>
                </a:solidFill>
              </a:rPr>
              <a:t>Countermeasures: Policies and procedures, security awareness training, enforced password life, complexity and reuse</a:t>
            </a:r>
          </a:p>
        </p:txBody>
      </p:sp>
    </p:spTree>
    <p:extLst>
      <p:ext uri="{BB962C8B-B14F-4D97-AF65-F5344CB8AC3E}">
        <p14:creationId xmlns:p14="http://schemas.microsoft.com/office/powerpoint/2010/main" val="4125179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7A0D-34B2-4B10-8C9A-9180FEBBE679}"/>
              </a:ext>
            </a:extLst>
          </p:cNvPr>
          <p:cNvSpPr>
            <a:spLocks noGrp="1"/>
          </p:cNvSpPr>
          <p:nvPr>
            <p:ph type="title"/>
          </p:nvPr>
        </p:nvSpPr>
        <p:spPr/>
        <p:txBody>
          <a:bodyPr/>
          <a:lstStyle/>
          <a:p>
            <a:r>
              <a:rPr lang="en-US" dirty="0"/>
              <a:t>Security Threats</a:t>
            </a:r>
          </a:p>
        </p:txBody>
      </p:sp>
      <p:sp>
        <p:nvSpPr>
          <p:cNvPr id="3" name="Content Placeholder 2">
            <a:extLst>
              <a:ext uri="{FF2B5EF4-FFF2-40B4-BE49-F238E27FC236}">
                <a16:creationId xmlns:a16="http://schemas.microsoft.com/office/drawing/2014/main" id="{AB1A09F8-A338-421D-81F6-391DE00BD083}"/>
              </a:ext>
            </a:extLst>
          </p:cNvPr>
          <p:cNvSpPr>
            <a:spLocks noGrp="1"/>
          </p:cNvSpPr>
          <p:nvPr>
            <p:ph idx="1"/>
          </p:nvPr>
        </p:nvSpPr>
        <p:spPr>
          <a:xfrm>
            <a:off x="1206448" y="1268760"/>
            <a:ext cx="7514035" cy="5184575"/>
          </a:xfrm>
        </p:spPr>
        <p:txBody>
          <a:bodyPr>
            <a:normAutofit fontScale="70000" lnSpcReduction="20000"/>
          </a:bodyPr>
          <a:lstStyle/>
          <a:p>
            <a:r>
              <a:rPr lang="en-US" dirty="0">
                <a:solidFill>
                  <a:srgbClr val="FF0000"/>
                </a:solidFill>
              </a:rPr>
              <a:t>Unknown Risk Profile</a:t>
            </a:r>
          </a:p>
          <a:p>
            <a:pPr lvl="1"/>
            <a:r>
              <a:rPr lang="en-US" dirty="0">
                <a:solidFill>
                  <a:srgbClr val="FF0000"/>
                </a:solidFill>
              </a:rPr>
              <a:t>When adopting a cloud service, the features and functionality may be well advertised, but one must understand the cloud service security posture/risk profile.</a:t>
            </a:r>
          </a:p>
          <a:p>
            <a:pPr lvl="1"/>
            <a:r>
              <a:rPr lang="en-US" dirty="0">
                <a:solidFill>
                  <a:srgbClr val="FF0000"/>
                </a:solidFill>
              </a:rPr>
              <a:t>Understand the controls or compliance alignment </a:t>
            </a:r>
          </a:p>
          <a:p>
            <a:pPr lvl="1"/>
            <a:r>
              <a:rPr lang="en-US" dirty="0">
                <a:solidFill>
                  <a:srgbClr val="FF0000"/>
                </a:solidFill>
              </a:rPr>
              <a:t>Make sure you agree with the cloud providers internal security procedures, configuration hardening, patching, auditing, and logging</a:t>
            </a:r>
          </a:p>
          <a:p>
            <a:pPr lvl="1"/>
            <a:r>
              <a:rPr lang="en-US" dirty="0">
                <a:solidFill>
                  <a:srgbClr val="FF0000"/>
                </a:solidFill>
              </a:rPr>
              <a:t>Do they go through SSAE16 SOC2 audits or are FEDRamp certified?</a:t>
            </a:r>
          </a:p>
          <a:p>
            <a:pPr lvl="1"/>
            <a:r>
              <a:rPr lang="en-US" dirty="0">
                <a:solidFill>
                  <a:srgbClr val="FF0000"/>
                </a:solidFill>
              </a:rPr>
              <a:t>Under what conditions can you have access to or be given an extract of logs?</a:t>
            </a:r>
          </a:p>
          <a:p>
            <a:pPr lvl="1"/>
            <a:r>
              <a:rPr lang="en-US" dirty="0">
                <a:solidFill>
                  <a:srgbClr val="FF0000"/>
                </a:solidFill>
              </a:rPr>
              <a:t>Can you conduct vulnerability scanning or penetration testing on “your” infrastructure; and/or will you receive the regular reports of the results of their scanning and testing.</a:t>
            </a:r>
          </a:p>
          <a:p>
            <a:r>
              <a:rPr lang="en-US" dirty="0">
                <a:solidFill>
                  <a:srgbClr val="1C65F8"/>
                </a:solidFill>
              </a:rPr>
              <a:t>Countermeasures: Research, agreements, and governance</a:t>
            </a:r>
          </a:p>
          <a:p>
            <a:pPr marL="0" indent="0">
              <a:buNone/>
            </a:pPr>
            <a:r>
              <a:rPr lang="en-US" dirty="0"/>
              <a:t> </a:t>
            </a:r>
          </a:p>
        </p:txBody>
      </p:sp>
    </p:spTree>
    <p:extLst>
      <p:ext uri="{BB962C8B-B14F-4D97-AF65-F5344CB8AC3E}">
        <p14:creationId xmlns:p14="http://schemas.microsoft.com/office/powerpoint/2010/main" val="3793792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0A18063-7AB2-4E00-88A3-A26C83E36F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4" y="404664"/>
            <a:ext cx="8208912" cy="6120680"/>
          </a:xfrm>
        </p:spPr>
      </p:pic>
    </p:spTree>
    <p:extLst>
      <p:ext uri="{BB962C8B-B14F-4D97-AF65-F5344CB8AC3E}">
        <p14:creationId xmlns:p14="http://schemas.microsoft.com/office/powerpoint/2010/main" val="2926222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 name="Picture 2">
            <a:extLst>
              <a:ext uri="{FF2B5EF4-FFF2-40B4-BE49-F238E27FC236}">
                <a16:creationId xmlns:a16="http://schemas.microsoft.com/office/drawing/2014/main" id="{5C366D09-B2CF-4D96-8E6D-D026E60DD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9" y="332656"/>
            <a:ext cx="8496944" cy="6120680"/>
          </a:xfrm>
          <a:prstGeom prst="rect">
            <a:avLst/>
          </a:prstGeom>
        </p:spPr>
      </p:pic>
    </p:spTree>
    <p:extLst>
      <p:ext uri="{BB962C8B-B14F-4D97-AF65-F5344CB8AC3E}">
        <p14:creationId xmlns:p14="http://schemas.microsoft.com/office/powerpoint/2010/main" val="3468948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94BE74-375E-4BC4-9853-F7174BEC95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64" y="260648"/>
            <a:ext cx="8983871" cy="6336704"/>
          </a:xfrm>
        </p:spPr>
      </p:pic>
    </p:spTree>
    <p:extLst>
      <p:ext uri="{BB962C8B-B14F-4D97-AF65-F5344CB8AC3E}">
        <p14:creationId xmlns:p14="http://schemas.microsoft.com/office/powerpoint/2010/main" val="18828290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F8E5E8-E1FF-479E-ABF2-CE7BF5F28F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2" y="692696"/>
            <a:ext cx="9141615" cy="5361459"/>
          </a:xfrm>
        </p:spPr>
      </p:pic>
    </p:spTree>
    <p:extLst>
      <p:ext uri="{BB962C8B-B14F-4D97-AF65-F5344CB8AC3E}">
        <p14:creationId xmlns:p14="http://schemas.microsoft.com/office/powerpoint/2010/main" val="2582523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AE9379-333E-4463-A502-FEC140B4CF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149" y="188640"/>
            <a:ext cx="9001701" cy="6480720"/>
          </a:xfrm>
        </p:spPr>
      </p:pic>
    </p:spTree>
    <p:extLst>
      <p:ext uri="{BB962C8B-B14F-4D97-AF65-F5344CB8AC3E}">
        <p14:creationId xmlns:p14="http://schemas.microsoft.com/office/powerpoint/2010/main" val="143310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2B0F38A-6F82-4F8B-88BA-CBDC8E76FE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552" y="404664"/>
            <a:ext cx="8136904" cy="6048672"/>
          </a:xfrm>
        </p:spPr>
      </p:pic>
    </p:spTree>
    <p:extLst>
      <p:ext uri="{BB962C8B-B14F-4D97-AF65-F5344CB8AC3E}">
        <p14:creationId xmlns:p14="http://schemas.microsoft.com/office/powerpoint/2010/main" val="3988706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EE33F4-A297-47F1-885D-D33A755ECD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432" y="116632"/>
            <a:ext cx="8983136" cy="6552728"/>
          </a:xfrm>
        </p:spPr>
      </p:pic>
    </p:spTree>
    <p:extLst>
      <p:ext uri="{BB962C8B-B14F-4D97-AF65-F5344CB8AC3E}">
        <p14:creationId xmlns:p14="http://schemas.microsoft.com/office/powerpoint/2010/main" val="452300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10F5AF-6913-4668-A8E5-D97D05389E5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520" y="188640"/>
            <a:ext cx="8712968" cy="6480720"/>
          </a:xfrm>
        </p:spPr>
      </p:pic>
    </p:spTree>
    <p:extLst>
      <p:ext uri="{BB962C8B-B14F-4D97-AF65-F5344CB8AC3E}">
        <p14:creationId xmlns:p14="http://schemas.microsoft.com/office/powerpoint/2010/main" val="29647702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4217EB-FBCE-47EB-B12F-41EBFA821A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8429" y="255763"/>
            <a:ext cx="6267142" cy="6346474"/>
          </a:xfrm>
        </p:spPr>
      </p:pic>
    </p:spTree>
    <p:extLst>
      <p:ext uri="{BB962C8B-B14F-4D97-AF65-F5344CB8AC3E}">
        <p14:creationId xmlns:p14="http://schemas.microsoft.com/office/powerpoint/2010/main" val="2974608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C32B0AD6-2C8D-46B3-B220-9D1928EBC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13422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344717C-63F2-47C9-BC75-143FAB1C18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608" y="620688"/>
            <a:ext cx="7416824" cy="5505475"/>
          </a:xfrm>
        </p:spPr>
      </p:pic>
    </p:spTree>
    <p:extLst>
      <p:ext uri="{BB962C8B-B14F-4D97-AF65-F5344CB8AC3E}">
        <p14:creationId xmlns:p14="http://schemas.microsoft.com/office/powerpoint/2010/main" val="1310985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 name="Picture 2">
            <a:extLst>
              <a:ext uri="{FF2B5EF4-FFF2-40B4-BE49-F238E27FC236}">
                <a16:creationId xmlns:a16="http://schemas.microsoft.com/office/drawing/2014/main" id="{B50EC147-AAB9-4324-8602-EECEC8F92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45460"/>
            <a:ext cx="8568952" cy="6367080"/>
          </a:xfrm>
          <a:prstGeom prst="rect">
            <a:avLst/>
          </a:prstGeom>
        </p:spPr>
      </p:pic>
    </p:spTree>
    <p:extLst>
      <p:ext uri="{BB962C8B-B14F-4D97-AF65-F5344CB8AC3E}">
        <p14:creationId xmlns:p14="http://schemas.microsoft.com/office/powerpoint/2010/main" val="796395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BD67BD0E-A36F-4D19-9DA6-5EB57DE74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Tree>
    <p:extLst>
      <p:ext uri="{BB962C8B-B14F-4D97-AF65-F5344CB8AC3E}">
        <p14:creationId xmlns:p14="http://schemas.microsoft.com/office/powerpoint/2010/main" val="3132675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188E770E-3B2C-4007-985A-EC1C62873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0"/>
            <a:ext cx="8136903" cy="6858000"/>
          </a:xfrm>
          <a:prstGeom prst="rect">
            <a:avLst/>
          </a:prstGeom>
        </p:spPr>
      </p:pic>
    </p:spTree>
    <p:extLst>
      <p:ext uri="{BB962C8B-B14F-4D97-AF65-F5344CB8AC3E}">
        <p14:creationId xmlns:p14="http://schemas.microsoft.com/office/powerpoint/2010/main" val="32675374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6DB6EABD-EBE7-4E45-A512-3CE20D8FC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510"/>
            <a:ext cx="9144000" cy="6316980"/>
          </a:xfrm>
          <a:prstGeom prst="rect">
            <a:avLst/>
          </a:prstGeom>
        </p:spPr>
      </p:pic>
    </p:spTree>
    <p:extLst>
      <p:ext uri="{BB962C8B-B14F-4D97-AF65-F5344CB8AC3E}">
        <p14:creationId xmlns:p14="http://schemas.microsoft.com/office/powerpoint/2010/main" val="2273421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AE11E4EE-7127-4A6D-99CC-6D6F0B3EC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323850"/>
            <a:ext cx="8255000" cy="6210300"/>
          </a:xfrm>
          <a:prstGeom prst="rect">
            <a:avLst/>
          </a:prstGeom>
        </p:spPr>
      </p:pic>
    </p:spTree>
    <p:extLst>
      <p:ext uri="{BB962C8B-B14F-4D97-AF65-F5344CB8AC3E}">
        <p14:creationId xmlns:p14="http://schemas.microsoft.com/office/powerpoint/2010/main" val="1284993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39" y="0"/>
            <a:ext cx="10289513" cy="6858000"/>
          </a:xfrm>
          <a:prstGeom prst="rect">
            <a:avLst/>
          </a:prstGeom>
        </p:spPr>
      </p:pic>
    </p:spTree>
    <p:extLst>
      <p:ext uri="{BB962C8B-B14F-4D97-AF65-F5344CB8AC3E}">
        <p14:creationId xmlns:p14="http://schemas.microsoft.com/office/powerpoint/2010/main" val="2712287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A27970B2-513F-4D32-9A93-73F39E323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93" y="0"/>
            <a:ext cx="7603613" cy="6858000"/>
          </a:xfrm>
          <a:prstGeom prst="rect">
            <a:avLst/>
          </a:prstGeom>
        </p:spPr>
      </p:pic>
    </p:spTree>
    <p:extLst>
      <p:ext uri="{BB962C8B-B14F-4D97-AF65-F5344CB8AC3E}">
        <p14:creationId xmlns:p14="http://schemas.microsoft.com/office/powerpoint/2010/main" val="22346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7AF2B52D-BDF1-434C-81FF-4DCB0F783A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5092"/>
            <a:ext cx="9144000" cy="6307815"/>
          </a:xfrm>
          <a:prstGeom prst="rect">
            <a:avLst/>
          </a:prstGeom>
        </p:spPr>
      </p:pic>
    </p:spTree>
    <p:extLst>
      <p:ext uri="{BB962C8B-B14F-4D97-AF65-F5344CB8AC3E}">
        <p14:creationId xmlns:p14="http://schemas.microsoft.com/office/powerpoint/2010/main" val="4130573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39E8FCA-5B49-417E-A1BF-DE577FD6F2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4408" y="548680"/>
            <a:ext cx="7975184" cy="5577483"/>
          </a:xfrm>
        </p:spPr>
      </p:pic>
    </p:spTree>
    <p:extLst>
      <p:ext uri="{BB962C8B-B14F-4D97-AF65-F5344CB8AC3E}">
        <p14:creationId xmlns:p14="http://schemas.microsoft.com/office/powerpoint/2010/main" val="1075539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1608B3F-7A5A-474C-AA1C-070D4F583A7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3568" y="476672"/>
            <a:ext cx="7848871" cy="5976664"/>
          </a:xfrm>
        </p:spPr>
      </p:pic>
    </p:spTree>
    <p:extLst>
      <p:ext uri="{BB962C8B-B14F-4D97-AF65-F5344CB8AC3E}">
        <p14:creationId xmlns:p14="http://schemas.microsoft.com/office/powerpoint/2010/main" val="4131694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9F9155-5E06-4368-BE7C-1AF8F65B2C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260648"/>
            <a:ext cx="8640960" cy="6336704"/>
          </a:xfrm>
        </p:spPr>
      </p:pic>
    </p:spTree>
    <p:extLst>
      <p:ext uri="{BB962C8B-B14F-4D97-AF65-F5344CB8AC3E}">
        <p14:creationId xmlns:p14="http://schemas.microsoft.com/office/powerpoint/2010/main" val="6158764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a:latin typeface="Baskerville Old Face" panose="02020602080505020303" pitchFamily="18" charset="0"/>
              </a:rPr>
              <a:t>Why be concerned about IoT?</a:t>
            </a:r>
          </a:p>
        </p:txBody>
      </p:sp>
      <p:sp>
        <p:nvSpPr>
          <p:cNvPr id="3" name="Content Placeholder 2"/>
          <p:cNvSpPr>
            <a:spLocks noGrp="1"/>
          </p:cNvSpPr>
          <p:nvPr>
            <p:ph idx="1"/>
          </p:nvPr>
        </p:nvSpPr>
        <p:spPr>
          <a:xfrm>
            <a:off x="457200" y="2397867"/>
            <a:ext cx="4711148" cy="3611563"/>
          </a:xfrm>
        </p:spPr>
        <p:txBody>
          <a:bodyPr>
            <a:normAutofit fontScale="62500" lnSpcReduction="20000"/>
          </a:bodyPr>
          <a:lstStyle/>
          <a:p>
            <a:pPr>
              <a:lnSpc>
                <a:spcPct val="150000"/>
              </a:lnSpc>
            </a:pPr>
            <a:r>
              <a:rPr lang="en-US" dirty="0">
                <a:latin typeface="Baskerville Old Face" panose="02020602080505020303" pitchFamily="18" charset="0"/>
              </a:rPr>
              <a:t>It’s just another computer, right? </a:t>
            </a:r>
          </a:p>
          <a:p>
            <a:pPr lvl="1">
              <a:lnSpc>
                <a:spcPct val="150000"/>
              </a:lnSpc>
            </a:pPr>
            <a:r>
              <a:rPr lang="en-US" dirty="0">
                <a:latin typeface="Baskerville Old Face" panose="02020602080505020303" pitchFamily="18" charset="0"/>
              </a:rPr>
              <a:t>All of the same issues we have with access control, vulnerability management, patching, monitoring, etc.  </a:t>
            </a:r>
          </a:p>
          <a:p>
            <a:pPr lvl="1">
              <a:lnSpc>
                <a:spcPct val="150000"/>
              </a:lnSpc>
            </a:pPr>
            <a:r>
              <a:rPr lang="en-US" dirty="0">
                <a:latin typeface="Baskerville Old Face" panose="02020602080505020303" pitchFamily="18" charset="0"/>
              </a:rPr>
              <a:t>Imagine your network with 1,000,000 more devices</a:t>
            </a:r>
          </a:p>
          <a:p>
            <a:pPr lvl="1">
              <a:lnSpc>
                <a:spcPct val="150000"/>
              </a:lnSpc>
            </a:pPr>
            <a:r>
              <a:rPr lang="en-US" dirty="0">
                <a:latin typeface="Baskerville Old Face" panose="02020602080505020303" pitchFamily="18" charset="0"/>
              </a:rPr>
              <a:t>Any compromised device is a foothold on the network</a:t>
            </a:r>
          </a:p>
          <a:p>
            <a:pPr lvl="1">
              <a:lnSpc>
                <a:spcPct val="150000"/>
              </a:lnSpc>
            </a:pPr>
            <a:endParaRPr lang="en-US" dirty="0">
              <a:latin typeface="Baskerville Old Face" panose="02020602080505020303" pitchFamily="18" charset="0"/>
            </a:endParaRPr>
          </a:p>
          <a:p>
            <a:endParaRPr lang="en-US" sz="2200" dirty="0"/>
          </a:p>
          <a:p>
            <a:endParaRPr lang="en-US" sz="2200" dirty="0"/>
          </a:p>
          <a:p>
            <a:endParaRPr lang="en-US" sz="2200" dirty="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802" y="2657423"/>
            <a:ext cx="3092450" cy="3092450"/>
          </a:xfrm>
          <a:prstGeom prst="rect">
            <a:avLst/>
          </a:prstGeom>
        </p:spPr>
      </p:pic>
    </p:spTree>
    <p:extLst>
      <p:ext uri="{BB962C8B-B14F-4D97-AF65-F5344CB8AC3E}">
        <p14:creationId xmlns:p14="http://schemas.microsoft.com/office/powerpoint/2010/main" val="2615474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a:latin typeface="Baskerville Old Face" panose="02020602080505020303" pitchFamily="18" charset="0"/>
              </a:rPr>
              <a:t>Does </a:t>
            </a:r>
            <a:r>
              <a:rPr lang="en-US" dirty="0" err="1">
                <a:latin typeface="Baskerville Old Face" panose="02020602080505020303" pitchFamily="18" charset="0"/>
              </a:rPr>
              <a:t>IoT</a:t>
            </a:r>
            <a:r>
              <a:rPr lang="en-US" dirty="0">
                <a:latin typeface="Baskerville Old Face" panose="02020602080505020303" pitchFamily="18" charset="0"/>
              </a:rPr>
              <a:t> add additional risk?</a:t>
            </a:r>
          </a:p>
        </p:txBody>
      </p:sp>
      <p:sp>
        <p:nvSpPr>
          <p:cNvPr id="3" name="Content Placeholder 2"/>
          <p:cNvSpPr>
            <a:spLocks noGrp="1"/>
          </p:cNvSpPr>
          <p:nvPr>
            <p:ph idx="1"/>
          </p:nvPr>
        </p:nvSpPr>
        <p:spPr>
          <a:xfrm>
            <a:off x="457200" y="2397867"/>
            <a:ext cx="7682948" cy="3611563"/>
          </a:xfrm>
        </p:spPr>
        <p:txBody>
          <a:bodyPr>
            <a:normAutofit fontScale="92500"/>
          </a:bodyPr>
          <a:lstStyle/>
          <a:p>
            <a:pPr>
              <a:lnSpc>
                <a:spcPct val="150000"/>
              </a:lnSpc>
            </a:pPr>
            <a:r>
              <a:rPr lang="en-US" sz="2400" dirty="0">
                <a:latin typeface="Baskerville Old Face" panose="02020602080505020303" pitchFamily="18" charset="0"/>
              </a:rPr>
              <a:t>Are highly portable devices captured during vulnerability scans? </a:t>
            </a:r>
          </a:p>
          <a:p>
            <a:pPr>
              <a:lnSpc>
                <a:spcPct val="150000"/>
              </a:lnSpc>
            </a:pPr>
            <a:r>
              <a:rPr lang="en-US" sz="2400" dirty="0">
                <a:latin typeface="Baskerville Old Face" panose="02020602080505020303" pitchFamily="18" charset="0"/>
              </a:rPr>
              <a:t>Where is your network perimeter? </a:t>
            </a:r>
          </a:p>
          <a:p>
            <a:pPr>
              <a:lnSpc>
                <a:spcPct val="150000"/>
              </a:lnSpc>
            </a:pPr>
            <a:r>
              <a:rPr lang="en-US" sz="2400" dirty="0">
                <a:latin typeface="Baskerville Old Face" panose="02020602080505020303" pitchFamily="18" charset="0"/>
              </a:rPr>
              <a:t>Are consumer devices being used in areas – like health care – where reliability is critical?</a:t>
            </a:r>
          </a:p>
          <a:p>
            <a:pPr>
              <a:lnSpc>
                <a:spcPct val="150000"/>
              </a:lnSpc>
            </a:pPr>
            <a:r>
              <a:rPr lang="en-US" sz="2400" dirty="0">
                <a:latin typeface="Baskerville Old Face" panose="02020602080505020303" pitchFamily="18" charset="0"/>
              </a:rPr>
              <a:t>Do users install device management software on other computers? Is that another attack vector?</a:t>
            </a:r>
          </a:p>
          <a:p>
            <a:endParaRPr lang="en-US" sz="2200" dirty="0"/>
          </a:p>
          <a:p>
            <a:endParaRPr lang="en-US" sz="2200" dirty="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Tree>
    <p:extLst>
      <p:ext uri="{BB962C8B-B14F-4D97-AF65-F5344CB8AC3E}">
        <p14:creationId xmlns:p14="http://schemas.microsoft.com/office/powerpoint/2010/main" val="2182112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1528"/>
            <a:ext cx="8229600" cy="1143000"/>
          </a:xfrm>
        </p:spPr>
        <p:txBody>
          <a:bodyPr/>
          <a:lstStyle/>
          <a:p>
            <a:r>
              <a:rPr lang="en-US" dirty="0">
                <a:latin typeface="Baskerville Old Face" panose="02020602080505020303" pitchFamily="18" charset="0"/>
              </a:rPr>
              <a:t>Attacking IoT</a:t>
            </a:r>
          </a:p>
        </p:txBody>
      </p:sp>
      <p:sp>
        <p:nvSpPr>
          <p:cNvPr id="3" name="Content Placeholder 2"/>
          <p:cNvSpPr>
            <a:spLocks noGrp="1"/>
          </p:cNvSpPr>
          <p:nvPr>
            <p:ph idx="1"/>
          </p:nvPr>
        </p:nvSpPr>
        <p:spPr>
          <a:xfrm>
            <a:off x="457200" y="2264055"/>
            <a:ext cx="8229600" cy="4164016"/>
          </a:xfrm>
        </p:spPr>
        <p:txBody>
          <a:bodyPr>
            <a:normAutofit fontScale="92500" lnSpcReduction="10000"/>
          </a:bodyPr>
          <a:lstStyle/>
          <a:p>
            <a:pPr>
              <a:lnSpc>
                <a:spcPct val="100000"/>
              </a:lnSpc>
            </a:pPr>
            <a:r>
              <a:rPr lang="en-US" dirty="0">
                <a:latin typeface="Baskerville Old Face" panose="02020602080505020303" pitchFamily="18" charset="0"/>
              </a:rPr>
              <a:t>Default, weak, and hardcoded credentials</a:t>
            </a:r>
          </a:p>
          <a:p>
            <a:pPr>
              <a:lnSpc>
                <a:spcPct val="100000"/>
              </a:lnSpc>
            </a:pPr>
            <a:r>
              <a:rPr lang="en-US" dirty="0">
                <a:latin typeface="Baskerville Old Face" panose="02020602080505020303" pitchFamily="18" charset="0"/>
              </a:rPr>
              <a:t>Difficult to update firmware and OS</a:t>
            </a:r>
          </a:p>
          <a:p>
            <a:pPr>
              <a:lnSpc>
                <a:spcPct val="100000"/>
              </a:lnSpc>
            </a:pPr>
            <a:r>
              <a:rPr lang="en-US" dirty="0">
                <a:latin typeface="Baskerville Old Face" panose="02020602080505020303" pitchFamily="18" charset="0"/>
              </a:rPr>
              <a:t>Lack of vendor support for repairing vulnerabilities</a:t>
            </a:r>
          </a:p>
          <a:p>
            <a:pPr>
              <a:lnSpc>
                <a:spcPct val="100000"/>
              </a:lnSpc>
            </a:pPr>
            <a:r>
              <a:rPr lang="en-US" dirty="0">
                <a:latin typeface="Baskerville Old Face" panose="02020602080505020303" pitchFamily="18" charset="0"/>
              </a:rPr>
              <a:t>Vulnerable web interfaces (SQL injection, XSS)</a:t>
            </a:r>
          </a:p>
          <a:p>
            <a:pPr>
              <a:lnSpc>
                <a:spcPct val="100000"/>
              </a:lnSpc>
            </a:pPr>
            <a:r>
              <a:rPr lang="en-US" dirty="0">
                <a:latin typeface="Baskerville Old Face" panose="02020602080505020303" pitchFamily="18" charset="0"/>
              </a:rPr>
              <a:t>Coding errors (buffer overflow)</a:t>
            </a:r>
          </a:p>
          <a:p>
            <a:pPr>
              <a:lnSpc>
                <a:spcPct val="100000"/>
              </a:lnSpc>
            </a:pPr>
            <a:r>
              <a:rPr lang="en-US" dirty="0">
                <a:latin typeface="Baskerville Old Face" panose="02020602080505020303" pitchFamily="18" charset="0"/>
              </a:rPr>
              <a:t>Clear text protocols and unnecessary open ports</a:t>
            </a:r>
          </a:p>
          <a:p>
            <a:pPr>
              <a:lnSpc>
                <a:spcPct val="100000"/>
              </a:lnSpc>
            </a:pPr>
            <a:r>
              <a:rPr lang="en-US" dirty="0">
                <a:latin typeface="Baskerville Old Face" panose="02020602080505020303" pitchFamily="18" charset="0"/>
              </a:rPr>
              <a:t>DoS / DDoS</a:t>
            </a:r>
          </a:p>
          <a:p>
            <a:pPr>
              <a:lnSpc>
                <a:spcPct val="100000"/>
              </a:lnSpc>
            </a:pPr>
            <a:r>
              <a:rPr lang="en-US" dirty="0">
                <a:latin typeface="Baskerville Old Face" panose="02020602080505020303" pitchFamily="18" charset="0"/>
              </a:rPr>
              <a:t>Physical theft and tampering</a:t>
            </a:r>
          </a:p>
          <a:p>
            <a:endParaRPr lang="en-US" sz="2800" dirty="0"/>
          </a:p>
          <a:p>
            <a:endParaRPr lang="en-US" dirty="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3353" y="531533"/>
            <a:ext cx="2163447" cy="1487940"/>
          </a:xfrm>
          <a:prstGeom prst="rect">
            <a:avLst/>
          </a:prstGeom>
        </p:spPr>
      </p:pic>
    </p:spTree>
    <p:extLst>
      <p:ext uri="{BB962C8B-B14F-4D97-AF65-F5344CB8AC3E}">
        <p14:creationId xmlns:p14="http://schemas.microsoft.com/office/powerpoint/2010/main" val="39912585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398770C4-ECB9-4CE2-9B65-6CDA55B5A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1" y="245460"/>
            <a:ext cx="8640960" cy="6495908"/>
          </a:xfrm>
          <a:prstGeom prst="rect">
            <a:avLst/>
          </a:prstGeom>
        </p:spPr>
      </p:pic>
    </p:spTree>
    <p:extLst>
      <p:ext uri="{BB962C8B-B14F-4D97-AF65-F5344CB8AC3E}">
        <p14:creationId xmlns:p14="http://schemas.microsoft.com/office/powerpoint/2010/main" val="37777002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a:t>
            </a:r>
            <a:r>
              <a:rPr lang="en-US" dirty="0" err="1"/>
              <a:t>IoT</a:t>
            </a:r>
            <a:r>
              <a:rPr lang="en-US" dirty="0"/>
              <a:t> Project</a:t>
            </a:r>
          </a:p>
        </p:txBody>
      </p:sp>
      <p:sp>
        <p:nvSpPr>
          <p:cNvPr id="3" name="Content Placeholder 2"/>
          <p:cNvSpPr>
            <a:spLocks noGrp="1"/>
          </p:cNvSpPr>
          <p:nvPr>
            <p:ph idx="1"/>
          </p:nvPr>
        </p:nvSpPr>
        <p:spPr/>
        <p:txBody>
          <a:bodyPr>
            <a:normAutofit/>
          </a:bodyPr>
          <a:lstStyle/>
          <a:p>
            <a:r>
              <a:rPr lang="en-US" dirty="0"/>
              <a:t>An overall </a:t>
            </a:r>
            <a:r>
              <a:rPr lang="en-US" dirty="0" err="1"/>
              <a:t>IoT</a:t>
            </a:r>
            <a:r>
              <a:rPr lang="en-US" dirty="0"/>
              <a:t> security effort</a:t>
            </a:r>
          </a:p>
          <a:p>
            <a:pPr lvl="1"/>
            <a:r>
              <a:rPr lang="en-US" dirty="0"/>
              <a:t>Attack surfaces (present)</a:t>
            </a:r>
          </a:p>
          <a:p>
            <a:pPr lvl="1"/>
            <a:r>
              <a:rPr lang="en-US" dirty="0"/>
              <a:t>Vulnerability lists (working)</a:t>
            </a:r>
          </a:p>
          <a:p>
            <a:pPr lvl="1"/>
            <a:r>
              <a:rPr lang="en-US" dirty="0"/>
              <a:t>Reference solutions (coming)</a:t>
            </a:r>
          </a:p>
          <a:p>
            <a:r>
              <a:rPr lang="en-US" dirty="0"/>
              <a:t>Aggregates community resources</a:t>
            </a:r>
          </a:p>
          <a:p>
            <a:r>
              <a:rPr lang="en-US" dirty="0"/>
              <a:t>Guidance for developers</a:t>
            </a:r>
          </a:p>
          <a:p>
            <a:r>
              <a:rPr lang="en-US" dirty="0" err="1"/>
              <a:t>IoT</a:t>
            </a:r>
            <a:r>
              <a:rPr lang="en-US" dirty="0"/>
              <a:t> specific security principles</a:t>
            </a:r>
          </a:p>
          <a:p>
            <a:r>
              <a:rPr lang="en-US" dirty="0" err="1"/>
              <a:t>IoT</a:t>
            </a:r>
            <a:r>
              <a:rPr lang="en-US" dirty="0"/>
              <a:t> framework assessment </a:t>
            </a:r>
          </a:p>
        </p:txBody>
      </p:sp>
    </p:spTree>
    <p:extLst>
      <p:ext uri="{BB962C8B-B14F-4D97-AF65-F5344CB8AC3E}">
        <p14:creationId xmlns:p14="http://schemas.microsoft.com/office/powerpoint/2010/main" val="3340677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a:latin typeface="Baskerville Old Face" panose="02020602080505020303" pitchFamily="18" charset="0"/>
              </a:rPr>
              <a:t>What is </a:t>
            </a:r>
            <a:r>
              <a:rPr lang="en-US" dirty="0" err="1">
                <a:latin typeface="Baskerville Old Face" panose="02020602080505020303" pitchFamily="18" charset="0"/>
              </a:rPr>
              <a:t>IoT</a:t>
            </a:r>
            <a:r>
              <a:rPr lang="en-US" dirty="0">
                <a:latin typeface="Baskerville Old Face" panose="02020602080505020303" pitchFamily="18" charset="0"/>
              </a:rPr>
              <a:t>?</a:t>
            </a:r>
          </a:p>
        </p:txBody>
      </p:sp>
      <p:sp>
        <p:nvSpPr>
          <p:cNvPr id="3" name="Content Placeholder 2"/>
          <p:cNvSpPr>
            <a:spLocks noGrp="1"/>
          </p:cNvSpPr>
          <p:nvPr>
            <p:ph idx="1"/>
          </p:nvPr>
        </p:nvSpPr>
        <p:spPr>
          <a:xfrm>
            <a:off x="457200" y="2195347"/>
            <a:ext cx="8229600" cy="3666742"/>
          </a:xfrm>
        </p:spPr>
        <p:txBody>
          <a:bodyPr>
            <a:normAutofit fontScale="92500"/>
          </a:bodyPr>
          <a:lstStyle/>
          <a:p>
            <a:pPr>
              <a:lnSpc>
                <a:spcPct val="150000"/>
              </a:lnSpc>
            </a:pPr>
            <a:r>
              <a:rPr lang="en-US" dirty="0">
                <a:latin typeface="Baskerville Old Face" panose="02020602080505020303" pitchFamily="18" charset="0"/>
              </a:rPr>
              <a:t>The </a:t>
            </a:r>
            <a:r>
              <a:rPr lang="en-US" b="1" dirty="0">
                <a:latin typeface="Baskerville Old Face" panose="02020602080505020303" pitchFamily="18" charset="0"/>
              </a:rPr>
              <a:t>Internet of Things</a:t>
            </a:r>
            <a:r>
              <a:rPr lang="en-US" dirty="0">
                <a:latin typeface="Baskerville Old Face" panose="02020602080505020303" pitchFamily="18" charset="0"/>
              </a:rPr>
              <a:t> (</a:t>
            </a:r>
            <a:r>
              <a:rPr lang="en-US" b="1" dirty="0" err="1">
                <a:latin typeface="Baskerville Old Face" panose="02020602080505020303" pitchFamily="18" charset="0"/>
              </a:rPr>
              <a:t>IoT</a:t>
            </a:r>
            <a:r>
              <a:rPr lang="en-US" dirty="0">
                <a:latin typeface="Baskerville Old Face" panose="02020602080505020303" pitchFamily="18" charset="0"/>
              </a:rPr>
              <a:t>) is the network of physical objects—devices, vehicles, buildings and other items embedded with electronics, software, sensors, and network connectivity—that enables these objects to collect and exchange data.</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spTree>
    <p:extLst>
      <p:ext uri="{BB962C8B-B14F-4D97-AF65-F5344CB8AC3E}">
        <p14:creationId xmlns:p14="http://schemas.microsoft.com/office/powerpoint/2010/main" val="29947724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a:t>
            </a:r>
            <a:r>
              <a:rPr lang="en-US" dirty="0" err="1"/>
              <a:t>IoT</a:t>
            </a:r>
            <a:r>
              <a:rPr lang="en-US" dirty="0"/>
              <a:t> Top 10</a:t>
            </a:r>
          </a:p>
        </p:txBody>
      </p:sp>
      <p:graphicFrame>
        <p:nvGraphicFramePr>
          <p:cNvPr id="4" name="Content Placeholder 3"/>
          <p:cNvGraphicFramePr>
            <a:graphicFrameLocks noGrp="1"/>
          </p:cNvGraphicFramePr>
          <p:nvPr>
            <p:ph idx="1"/>
          </p:nvPr>
        </p:nvGraphicFramePr>
        <p:xfrm>
          <a:off x="562235" y="1565906"/>
          <a:ext cx="8229600" cy="5111183"/>
        </p:xfrm>
        <a:graphic>
          <a:graphicData uri="http://schemas.openxmlformats.org/drawingml/2006/table">
            <a:tbl>
              <a:tblPr firstRow="1" bandRow="1">
                <a:tableStyleId>{5C22544A-7EE6-4342-B048-85BDC9FD1C3A}</a:tableStyleId>
              </a:tblPr>
              <a:tblGrid>
                <a:gridCol w="2130476">
                  <a:extLst>
                    <a:ext uri="{9D8B030D-6E8A-4147-A177-3AD203B41FA5}">
                      <a16:colId xmlns:a16="http://schemas.microsoft.com/office/drawing/2014/main" val="20000"/>
                    </a:ext>
                  </a:extLst>
                </a:gridCol>
                <a:gridCol w="2893233">
                  <a:extLst>
                    <a:ext uri="{9D8B030D-6E8A-4147-A177-3AD203B41FA5}">
                      <a16:colId xmlns:a16="http://schemas.microsoft.com/office/drawing/2014/main" val="20001"/>
                    </a:ext>
                  </a:extLst>
                </a:gridCol>
                <a:gridCol w="3205891">
                  <a:extLst>
                    <a:ext uri="{9D8B030D-6E8A-4147-A177-3AD203B41FA5}">
                      <a16:colId xmlns:a16="http://schemas.microsoft.com/office/drawing/2014/main" val="20002"/>
                    </a:ext>
                  </a:extLst>
                </a:gridCol>
              </a:tblGrid>
              <a:tr h="263171">
                <a:tc>
                  <a:txBody>
                    <a:bodyPr/>
                    <a:lstStyle/>
                    <a:p>
                      <a:r>
                        <a:rPr lang="en-US" sz="1200" dirty="0"/>
                        <a:t>Category </a:t>
                      </a:r>
                    </a:p>
                  </a:txBody>
                  <a:tcPr anchor="ctr"/>
                </a:tc>
                <a:tc>
                  <a:txBody>
                    <a:bodyPr/>
                    <a:lstStyle/>
                    <a:p>
                      <a:r>
                        <a:rPr lang="en-US" sz="1200"/>
                        <a:t>IoT Security Consideration </a:t>
                      </a:r>
                    </a:p>
                  </a:txBody>
                  <a:tcPr anchor="ctr"/>
                </a:tc>
                <a:tc>
                  <a:txBody>
                    <a:bodyPr/>
                    <a:lstStyle/>
                    <a:p>
                      <a:r>
                        <a:rPr lang="en-US" sz="1200"/>
                        <a:t>Recommendations </a:t>
                      </a:r>
                    </a:p>
                  </a:txBody>
                  <a:tcPr anchor="ctr"/>
                </a:tc>
                <a:extLst>
                  <a:ext uri="{0D108BD9-81ED-4DB2-BD59-A6C34878D82A}">
                    <a16:rowId xmlns:a16="http://schemas.microsoft.com/office/drawing/2014/main" val="10000"/>
                  </a:ext>
                </a:extLst>
              </a:tr>
              <a:tr h="585635">
                <a:tc>
                  <a:txBody>
                    <a:bodyPr/>
                    <a:lstStyle/>
                    <a:p>
                      <a:r>
                        <a:rPr lang="en-US" sz="1000" b="1" dirty="0"/>
                        <a:t>I1: Insecure Web Interface</a:t>
                      </a:r>
                      <a:r>
                        <a:rPr lang="en-US" sz="1000" dirty="0"/>
                        <a:t> </a:t>
                      </a:r>
                    </a:p>
                  </a:txBody>
                  <a:tcPr/>
                </a:tc>
                <a:tc>
                  <a:txBody>
                    <a:bodyPr/>
                    <a:lstStyle/>
                    <a:p>
                      <a:pPr>
                        <a:buFont typeface="Arial"/>
                        <a:buChar char="•"/>
                      </a:pPr>
                      <a:r>
                        <a:rPr lang="en-US" sz="1000" dirty="0"/>
                        <a:t>Ensure that any web interface coding is written to prevent the use of weak passwords …</a:t>
                      </a:r>
                    </a:p>
                  </a:txBody>
                  <a:tcPr/>
                </a:tc>
                <a:tc>
                  <a:txBody>
                    <a:bodyPr/>
                    <a:lstStyle/>
                    <a:p>
                      <a:r>
                        <a:rPr lang="en-US" sz="1000" dirty="0"/>
                        <a:t>When building a web interface consider implementing lessons learned from web application security. Employ a </a:t>
                      </a:r>
                      <a:r>
                        <a:rPr lang="en-US" sz="1000" dirty="0">
                          <a:hlinkClick r:id="rId2"/>
                        </a:rPr>
                        <a:t>framework</a:t>
                      </a:r>
                      <a:r>
                        <a:rPr lang="en-US" sz="1000" dirty="0"/>
                        <a:t> that utilizes security …</a:t>
                      </a:r>
                    </a:p>
                  </a:txBody>
                  <a:tcPr/>
                </a:tc>
                <a:extLst>
                  <a:ext uri="{0D108BD9-81ED-4DB2-BD59-A6C34878D82A}">
                    <a16:rowId xmlns:a16="http://schemas.microsoft.com/office/drawing/2014/main" val="10001"/>
                  </a:ext>
                </a:extLst>
              </a:tr>
              <a:tr h="400408">
                <a:tc>
                  <a:txBody>
                    <a:bodyPr/>
                    <a:lstStyle/>
                    <a:p>
                      <a:r>
                        <a:rPr lang="en-US" sz="1000" b="1"/>
                        <a:t>I2: Insufficient Authentication/Authorization</a:t>
                      </a:r>
                      <a:r>
                        <a:rPr lang="en-US" sz="1000"/>
                        <a:t> </a:t>
                      </a:r>
                    </a:p>
                  </a:txBody>
                  <a:tcPr/>
                </a:tc>
                <a:tc>
                  <a:txBody>
                    <a:bodyPr/>
                    <a:lstStyle/>
                    <a:p>
                      <a:pPr>
                        <a:buFont typeface="Arial"/>
                        <a:buChar char="•"/>
                      </a:pPr>
                      <a:r>
                        <a:rPr lang="en-US" sz="1000" dirty="0"/>
                        <a:t>Ensure that applications are written to require strong passwords where authentication is needed …</a:t>
                      </a:r>
                    </a:p>
                  </a:txBody>
                  <a:tcPr/>
                </a:tc>
                <a:tc>
                  <a:txBody>
                    <a:bodyPr/>
                    <a:lstStyle/>
                    <a:p>
                      <a:r>
                        <a:rPr lang="en-US" sz="1000" dirty="0"/>
                        <a:t>Refer to the </a:t>
                      </a:r>
                      <a:r>
                        <a:rPr lang="en-US" sz="1000" dirty="0">
                          <a:hlinkClick r:id="rId3"/>
                        </a:rPr>
                        <a:t>OWASP Authentication Cheat Sheet</a:t>
                      </a:r>
                      <a:r>
                        <a:rPr lang="en-US" sz="1000" dirty="0"/>
                        <a:t> </a:t>
                      </a:r>
                    </a:p>
                  </a:txBody>
                  <a:tcPr/>
                </a:tc>
                <a:extLst>
                  <a:ext uri="{0D108BD9-81ED-4DB2-BD59-A6C34878D82A}">
                    <a16:rowId xmlns:a16="http://schemas.microsoft.com/office/drawing/2014/main" val="10002"/>
                  </a:ext>
                </a:extLst>
              </a:tr>
              <a:tr h="405440">
                <a:tc>
                  <a:txBody>
                    <a:bodyPr/>
                    <a:lstStyle/>
                    <a:p>
                      <a:r>
                        <a:rPr lang="en-US" sz="1000" b="1"/>
                        <a:t>I3: Insecure Network Services</a:t>
                      </a:r>
                      <a:r>
                        <a:rPr lang="en-US" sz="1000"/>
                        <a:t> </a:t>
                      </a:r>
                    </a:p>
                  </a:txBody>
                  <a:tcPr/>
                </a:tc>
                <a:tc>
                  <a:txBody>
                    <a:bodyPr/>
                    <a:lstStyle/>
                    <a:p>
                      <a:pPr>
                        <a:buFont typeface="Arial"/>
                        <a:buChar char="•"/>
                      </a:pPr>
                      <a:r>
                        <a:rPr lang="en-US" sz="1000" dirty="0"/>
                        <a:t>Ensure applications that use network services don't respond poorly to buffer overflow, fuzzing …</a:t>
                      </a:r>
                    </a:p>
                  </a:txBody>
                  <a:tcPr/>
                </a:tc>
                <a:tc>
                  <a:txBody>
                    <a:bodyPr/>
                    <a:lstStyle/>
                    <a:p>
                      <a:r>
                        <a:rPr lang="en-US" sz="1000" dirty="0"/>
                        <a:t>Try to utilize tested, proven, networking stacks and interfaces that handle exceptions gracefully... </a:t>
                      </a:r>
                    </a:p>
                  </a:txBody>
                  <a:tcPr/>
                </a:tc>
                <a:extLst>
                  <a:ext uri="{0D108BD9-81ED-4DB2-BD59-A6C34878D82A}">
                    <a16:rowId xmlns:a16="http://schemas.microsoft.com/office/drawing/2014/main" val="10003"/>
                  </a:ext>
                </a:extLst>
              </a:tr>
              <a:tr h="405440">
                <a:tc>
                  <a:txBody>
                    <a:bodyPr/>
                    <a:lstStyle/>
                    <a:p>
                      <a:r>
                        <a:rPr lang="en-US" sz="1000" b="1"/>
                        <a:t>I4: Lack of Transport Encryption</a:t>
                      </a:r>
                      <a:r>
                        <a:rPr lang="en-US" sz="1000"/>
                        <a:t> </a:t>
                      </a:r>
                    </a:p>
                  </a:txBody>
                  <a:tcPr/>
                </a:tc>
                <a:tc>
                  <a:txBody>
                    <a:bodyPr/>
                    <a:lstStyle/>
                    <a:p>
                      <a:pPr>
                        <a:buFont typeface="Arial"/>
                        <a:buChar char="•"/>
                      </a:pPr>
                      <a:r>
                        <a:rPr lang="en-US" sz="1000" dirty="0"/>
                        <a:t>Ensure all applications are written to make use of encrypted communication between devices…</a:t>
                      </a:r>
                    </a:p>
                  </a:txBody>
                  <a:tcPr/>
                </a:tc>
                <a:tc>
                  <a:txBody>
                    <a:bodyPr/>
                    <a:lstStyle/>
                    <a:p>
                      <a:r>
                        <a:rPr lang="en-US" sz="1000" dirty="0"/>
                        <a:t>Utilize encrypted protocols wherever possible to protect all data in transit…</a:t>
                      </a:r>
                    </a:p>
                  </a:txBody>
                  <a:tcPr/>
                </a:tc>
                <a:extLst>
                  <a:ext uri="{0D108BD9-81ED-4DB2-BD59-A6C34878D82A}">
                    <a16:rowId xmlns:a16="http://schemas.microsoft.com/office/drawing/2014/main" val="10004"/>
                  </a:ext>
                </a:extLst>
              </a:tr>
              <a:tr h="430740">
                <a:tc>
                  <a:txBody>
                    <a:bodyPr/>
                    <a:lstStyle/>
                    <a:p>
                      <a:r>
                        <a:rPr lang="en-US" sz="1000" b="1"/>
                        <a:t>I5: Privacy Concerns</a:t>
                      </a:r>
                      <a:r>
                        <a:rPr lang="en-US" sz="1000"/>
                        <a:t> </a:t>
                      </a:r>
                    </a:p>
                  </a:txBody>
                  <a:tcPr/>
                </a:tc>
                <a:tc>
                  <a:txBody>
                    <a:bodyPr/>
                    <a:lstStyle/>
                    <a:p>
                      <a:pPr>
                        <a:buFont typeface="Arial"/>
                        <a:buChar char="•"/>
                      </a:pPr>
                      <a:r>
                        <a:rPr lang="en-US" sz="1000" dirty="0"/>
                        <a:t>Ensure only the minimal amount of personal information is collected from consumers …</a:t>
                      </a:r>
                    </a:p>
                  </a:txBody>
                  <a:tcPr/>
                </a:tc>
                <a:tc>
                  <a:txBody>
                    <a:bodyPr/>
                    <a:lstStyle/>
                    <a:p>
                      <a:r>
                        <a:rPr lang="en-US" sz="1000" dirty="0"/>
                        <a:t>Data can present unintended privacy concerns when aggregated…</a:t>
                      </a:r>
                    </a:p>
                  </a:txBody>
                  <a:tcPr/>
                </a:tc>
                <a:extLst>
                  <a:ext uri="{0D108BD9-81ED-4DB2-BD59-A6C34878D82A}">
                    <a16:rowId xmlns:a16="http://schemas.microsoft.com/office/drawing/2014/main" val="10005"/>
                  </a:ext>
                </a:extLst>
              </a:tr>
              <a:tr h="543895">
                <a:tc>
                  <a:txBody>
                    <a:bodyPr/>
                    <a:lstStyle/>
                    <a:p>
                      <a:r>
                        <a:rPr lang="en-US" sz="1000" b="1"/>
                        <a:t>I6: Insecure Cloud Interface</a:t>
                      </a:r>
                      <a:r>
                        <a:rPr lang="en-US" sz="1000"/>
                        <a:t> </a:t>
                      </a:r>
                    </a:p>
                  </a:txBody>
                  <a:tcPr/>
                </a:tc>
                <a:tc>
                  <a:txBody>
                    <a:bodyPr/>
                    <a:lstStyle/>
                    <a:p>
                      <a:pPr>
                        <a:buFont typeface="Arial"/>
                        <a:buChar char="•"/>
                      </a:pPr>
                      <a:r>
                        <a:rPr lang="en-US" sz="1000" dirty="0"/>
                        <a:t>Ensure all cloud interfaces are reviewed for security vulnerabilities (e.g. API interfaces and cloud-based web interfaces) …</a:t>
                      </a:r>
                    </a:p>
                  </a:txBody>
                  <a:tcPr/>
                </a:tc>
                <a:tc>
                  <a:txBody>
                    <a:bodyPr/>
                    <a:lstStyle/>
                    <a:p>
                      <a:r>
                        <a:rPr lang="en-US" sz="1000" dirty="0"/>
                        <a:t>Cloud security presents unique security considerations, as well as countermeasures. Be sure to consult your cloud provider about options for security mechanisms…</a:t>
                      </a:r>
                    </a:p>
                  </a:txBody>
                  <a:tcPr/>
                </a:tc>
                <a:extLst>
                  <a:ext uri="{0D108BD9-81ED-4DB2-BD59-A6C34878D82A}">
                    <a16:rowId xmlns:a16="http://schemas.microsoft.com/office/drawing/2014/main" val="10006"/>
                  </a:ext>
                </a:extLst>
              </a:tr>
              <a:tr h="405440">
                <a:tc>
                  <a:txBody>
                    <a:bodyPr/>
                    <a:lstStyle/>
                    <a:p>
                      <a:r>
                        <a:rPr lang="en-US" sz="1000" b="1"/>
                        <a:t>I7: Insecure Mobile Interface</a:t>
                      </a:r>
                      <a:r>
                        <a:rPr lang="en-US" sz="1000"/>
                        <a:t> </a:t>
                      </a:r>
                    </a:p>
                  </a:txBody>
                  <a:tcPr/>
                </a:tc>
                <a:tc>
                  <a:txBody>
                    <a:bodyPr/>
                    <a:lstStyle/>
                    <a:p>
                      <a:pPr>
                        <a:buFont typeface="Arial"/>
                        <a:buChar char="•"/>
                      </a:pPr>
                      <a:r>
                        <a:rPr lang="en-US" sz="1000" dirty="0"/>
                        <a:t>Ensure that any mobile application coding is written to disallows weak passwords …</a:t>
                      </a:r>
                    </a:p>
                  </a:txBody>
                  <a:tcPr/>
                </a:tc>
                <a:tc>
                  <a:txBody>
                    <a:bodyPr/>
                    <a:lstStyle/>
                    <a:p>
                      <a:r>
                        <a:rPr lang="en-US" sz="1000" dirty="0"/>
                        <a:t>Mobile interfaces to </a:t>
                      </a:r>
                      <a:r>
                        <a:rPr lang="en-US" sz="1000" dirty="0" err="1"/>
                        <a:t>IoT</a:t>
                      </a:r>
                      <a:r>
                        <a:rPr lang="en-US" sz="1000" dirty="0"/>
                        <a:t> ecosystems require targeted security. Consult the </a:t>
                      </a:r>
                      <a:r>
                        <a:rPr lang="en-US" sz="1000" dirty="0">
                          <a:hlinkClick r:id="rId4"/>
                        </a:rPr>
                        <a:t>OWASP Mobile </a:t>
                      </a:r>
                      <a:r>
                        <a:rPr lang="en-US" sz="1000" dirty="0"/>
                        <a:t>…</a:t>
                      </a:r>
                    </a:p>
                  </a:txBody>
                  <a:tcPr/>
                </a:tc>
                <a:extLst>
                  <a:ext uri="{0D108BD9-81ED-4DB2-BD59-A6C34878D82A}">
                    <a16:rowId xmlns:a16="http://schemas.microsoft.com/office/drawing/2014/main" val="10007"/>
                  </a:ext>
                </a:extLst>
              </a:tr>
              <a:tr h="526342">
                <a:tc>
                  <a:txBody>
                    <a:bodyPr/>
                    <a:lstStyle/>
                    <a:p>
                      <a:r>
                        <a:rPr lang="en-US" sz="1000" b="1"/>
                        <a:t>I8: Insufficient Security Configurability</a:t>
                      </a:r>
                      <a:r>
                        <a:rPr lang="en-US" sz="1000"/>
                        <a:t> </a:t>
                      </a:r>
                    </a:p>
                  </a:txBody>
                  <a:tcPr/>
                </a:tc>
                <a:tc>
                  <a:txBody>
                    <a:bodyPr/>
                    <a:lstStyle/>
                    <a:p>
                      <a:pPr>
                        <a:buFont typeface="Arial"/>
                        <a:buChar char="•"/>
                      </a:pPr>
                      <a:r>
                        <a:rPr lang="en-US" sz="1000" dirty="0"/>
                        <a:t>Ensure applications are written to include password security options (e.g. Enabling 20 character passwords or enabling two-factor authentication)…</a:t>
                      </a:r>
                    </a:p>
                  </a:txBody>
                  <a:tcPr/>
                </a:tc>
                <a:tc>
                  <a:txBody>
                    <a:bodyPr/>
                    <a:lstStyle/>
                    <a:p>
                      <a:r>
                        <a:rPr lang="en-US" sz="1000" dirty="0"/>
                        <a:t>Security can be a value proposition. Design should take into consideration a sliding scale of security requirements…</a:t>
                      </a:r>
                    </a:p>
                  </a:txBody>
                  <a:tcPr/>
                </a:tc>
                <a:extLst>
                  <a:ext uri="{0D108BD9-81ED-4DB2-BD59-A6C34878D82A}">
                    <a16:rowId xmlns:a16="http://schemas.microsoft.com/office/drawing/2014/main" val="10008"/>
                  </a:ext>
                </a:extLst>
              </a:tr>
              <a:tr h="405440">
                <a:tc>
                  <a:txBody>
                    <a:bodyPr/>
                    <a:lstStyle/>
                    <a:p>
                      <a:r>
                        <a:rPr lang="en-US" sz="1000" b="1"/>
                        <a:t>I9: Insecure Software/Firmware</a:t>
                      </a:r>
                      <a:r>
                        <a:rPr lang="en-US" sz="1000"/>
                        <a:t> </a:t>
                      </a:r>
                    </a:p>
                  </a:txBody>
                  <a:tcPr/>
                </a:tc>
                <a:tc>
                  <a:txBody>
                    <a:bodyPr/>
                    <a:lstStyle/>
                    <a:p>
                      <a:pPr>
                        <a:buFont typeface="Arial"/>
                        <a:buChar char="•"/>
                      </a:pPr>
                      <a:r>
                        <a:rPr lang="en-US" sz="1000" dirty="0"/>
                        <a:t>Ensure all applications are written to include update capability and can be updated quickly …</a:t>
                      </a:r>
                    </a:p>
                  </a:txBody>
                  <a:tcPr/>
                </a:tc>
                <a:tc>
                  <a:txBody>
                    <a:bodyPr/>
                    <a:lstStyle/>
                    <a:p>
                      <a:r>
                        <a:rPr lang="en-US" sz="1000" dirty="0"/>
                        <a:t>Many </a:t>
                      </a:r>
                      <a:r>
                        <a:rPr lang="en-US" sz="1000" dirty="0" err="1"/>
                        <a:t>IoT</a:t>
                      </a:r>
                      <a:r>
                        <a:rPr lang="en-US" sz="1000" dirty="0"/>
                        <a:t> deployments are either brownfield and/or have an extremely long deployment cycle... </a:t>
                      </a:r>
                    </a:p>
                  </a:txBody>
                  <a:tcPr/>
                </a:tc>
                <a:extLst>
                  <a:ext uri="{0D108BD9-81ED-4DB2-BD59-A6C34878D82A}">
                    <a16:rowId xmlns:a16="http://schemas.microsoft.com/office/drawing/2014/main" val="10009"/>
                  </a:ext>
                </a:extLst>
              </a:tr>
              <a:tr h="526342">
                <a:tc>
                  <a:txBody>
                    <a:bodyPr/>
                    <a:lstStyle/>
                    <a:p>
                      <a:r>
                        <a:rPr lang="en-US" sz="1000" b="1"/>
                        <a:t>I10: Poor Physical Security</a:t>
                      </a:r>
                      <a:r>
                        <a:rPr lang="en-US" sz="1000"/>
                        <a:t> </a:t>
                      </a:r>
                    </a:p>
                  </a:txBody>
                  <a:tcPr/>
                </a:tc>
                <a:tc>
                  <a:txBody>
                    <a:bodyPr/>
                    <a:lstStyle/>
                    <a:p>
                      <a:pPr>
                        <a:buFont typeface="Arial"/>
                        <a:buChar char="•"/>
                      </a:pPr>
                      <a:r>
                        <a:rPr lang="en-US" sz="1000" dirty="0"/>
                        <a:t>Ensure applications are written to utilize a minimal number of physical external ports (e.g. USB ports) on the device…</a:t>
                      </a:r>
                    </a:p>
                  </a:txBody>
                  <a:tcPr/>
                </a:tc>
                <a:tc>
                  <a:txBody>
                    <a:bodyPr/>
                    <a:lstStyle/>
                    <a:p>
                      <a:r>
                        <a:rPr lang="en-US" sz="1000" dirty="0"/>
                        <a:t>Plan on having </a:t>
                      </a:r>
                      <a:r>
                        <a:rPr lang="en-US" sz="1000" dirty="0" err="1"/>
                        <a:t>IoT</a:t>
                      </a:r>
                      <a:r>
                        <a:rPr lang="en-US" sz="1000" dirty="0"/>
                        <a:t> edge devices fall into malicious hands... </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681788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a:t>
            </a:r>
            <a:r>
              <a:rPr lang="en-US" dirty="0" err="1"/>
              <a:t>IoT</a:t>
            </a:r>
            <a:r>
              <a:rPr lang="en-US" dirty="0"/>
              <a:t> Security</a:t>
            </a:r>
          </a:p>
        </p:txBody>
      </p:sp>
      <p:sp>
        <p:nvSpPr>
          <p:cNvPr id="3" name="Content Placeholder 2"/>
          <p:cNvSpPr>
            <a:spLocks noGrp="1"/>
          </p:cNvSpPr>
          <p:nvPr>
            <p:ph sz="half" idx="1"/>
          </p:nvPr>
        </p:nvSpPr>
        <p:spPr/>
        <p:txBody>
          <a:bodyPr>
            <a:normAutofit fontScale="92500"/>
          </a:bodyPr>
          <a:lstStyle/>
          <a:p>
            <a:r>
              <a:rPr lang="en-US" dirty="0"/>
              <a:t>Assume a hostile edge</a:t>
            </a:r>
          </a:p>
          <a:p>
            <a:r>
              <a:rPr lang="en-US" dirty="0"/>
              <a:t>Test for scale</a:t>
            </a:r>
          </a:p>
          <a:p>
            <a:r>
              <a:rPr lang="en-US" dirty="0"/>
              <a:t>Internet of lies</a:t>
            </a:r>
          </a:p>
          <a:p>
            <a:r>
              <a:rPr lang="en-US" dirty="0"/>
              <a:t>Exploit autonomy</a:t>
            </a:r>
          </a:p>
          <a:p>
            <a:r>
              <a:rPr lang="en-US" dirty="0"/>
              <a:t>Expect isolation</a:t>
            </a:r>
          </a:p>
          <a:p>
            <a:r>
              <a:rPr lang="en-US" dirty="0"/>
              <a:t>Protect uniformly</a:t>
            </a:r>
          </a:p>
          <a:p>
            <a:r>
              <a:rPr lang="en-US" dirty="0"/>
              <a:t>Encryption is tricky</a:t>
            </a:r>
          </a:p>
          <a:p>
            <a:r>
              <a:rPr lang="en-US" dirty="0"/>
              <a:t>System hardening</a:t>
            </a:r>
          </a:p>
        </p:txBody>
      </p:sp>
      <p:sp>
        <p:nvSpPr>
          <p:cNvPr id="4" name="Content Placeholder 3"/>
          <p:cNvSpPr>
            <a:spLocks noGrp="1"/>
          </p:cNvSpPr>
          <p:nvPr>
            <p:ph sz="half" idx="2"/>
          </p:nvPr>
        </p:nvSpPr>
        <p:spPr/>
        <p:txBody>
          <a:bodyPr>
            <a:normAutofit fontScale="92500"/>
          </a:bodyPr>
          <a:lstStyle/>
          <a:p>
            <a:r>
              <a:rPr lang="en-US" dirty="0"/>
              <a:t>Limit what you can</a:t>
            </a:r>
          </a:p>
          <a:p>
            <a:r>
              <a:rPr lang="en-US" dirty="0"/>
              <a:t>Lifecycle support</a:t>
            </a:r>
          </a:p>
          <a:p>
            <a:r>
              <a:rPr lang="en-US" dirty="0"/>
              <a:t>Data in aggregate is unpredictable</a:t>
            </a:r>
          </a:p>
          <a:p>
            <a:r>
              <a:rPr lang="en-US" dirty="0"/>
              <a:t>Plan for the worst</a:t>
            </a:r>
          </a:p>
          <a:p>
            <a:r>
              <a:rPr lang="en-US" dirty="0"/>
              <a:t>The long haul</a:t>
            </a:r>
          </a:p>
          <a:p>
            <a:r>
              <a:rPr lang="en-US" dirty="0"/>
              <a:t>Attackers target weakness</a:t>
            </a:r>
          </a:p>
          <a:p>
            <a:r>
              <a:rPr lang="en-US" dirty="0"/>
              <a:t>Transitive ownership</a:t>
            </a:r>
          </a:p>
          <a:p>
            <a:r>
              <a:rPr lang="en-US" dirty="0"/>
              <a:t>N:N Authentication</a:t>
            </a:r>
          </a:p>
          <a:p>
            <a:endParaRPr lang="en-US" dirty="0"/>
          </a:p>
        </p:txBody>
      </p:sp>
    </p:spTree>
    <p:extLst>
      <p:ext uri="{BB962C8B-B14F-4D97-AF65-F5344CB8AC3E}">
        <p14:creationId xmlns:p14="http://schemas.microsoft.com/office/powerpoint/2010/main" val="13676899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4" name="Picture 3">
            <a:extLst>
              <a:ext uri="{FF2B5EF4-FFF2-40B4-BE49-F238E27FC236}">
                <a16:creationId xmlns:a16="http://schemas.microsoft.com/office/drawing/2014/main" id="{E667258F-95AB-4C17-B2B4-589EEFF20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57" y="685417"/>
            <a:ext cx="8678486" cy="5487166"/>
          </a:xfrm>
          <a:prstGeom prst="rect">
            <a:avLst/>
          </a:prstGeom>
        </p:spPr>
      </p:pic>
    </p:spTree>
    <p:extLst>
      <p:ext uri="{BB962C8B-B14F-4D97-AF65-F5344CB8AC3E}">
        <p14:creationId xmlns:p14="http://schemas.microsoft.com/office/powerpoint/2010/main" val="3139751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bg1"/>
                </a:solidFill>
                <a:latin typeface="Arial" panose="020B0604020202020204" pitchFamily="34" charset="0"/>
                <a:cs typeface="Arial" panose="020B0604020202020204" pitchFamily="34" charset="0"/>
              </a:rPr>
              <a:t> Education – Partnership – Solutions  </a:t>
            </a: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Information Security</a:t>
            </a:r>
          </a:p>
          <a:p>
            <a:pPr algn="r"/>
            <a:r>
              <a:rPr lang="en-US" sz="1100" dirty="0">
                <a:solidFill>
                  <a:schemeClr val="bg1"/>
                </a:solidFill>
                <a:latin typeface="Arial" panose="020B0604020202020204" pitchFamily="34" charset="0"/>
                <a:cs typeface="Arial" panose="020B0604020202020204" pitchFamily="34" charset="0"/>
              </a:rPr>
              <a:t>Office of Budget and Finance</a:t>
            </a:r>
          </a:p>
        </p:txBody>
      </p:sp>
      <p:pic>
        <p:nvPicPr>
          <p:cNvPr id="3" name="Picture 2">
            <a:extLst>
              <a:ext uri="{FF2B5EF4-FFF2-40B4-BE49-F238E27FC236}">
                <a16:creationId xmlns:a16="http://schemas.microsoft.com/office/drawing/2014/main" id="{C4A67E15-474D-4535-853C-20CC4BD96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2052"/>
            <a:ext cx="9144000" cy="5293895"/>
          </a:xfrm>
          <a:prstGeom prst="rect">
            <a:avLst/>
          </a:prstGeom>
        </p:spPr>
      </p:pic>
    </p:spTree>
    <p:extLst>
      <p:ext uri="{BB962C8B-B14F-4D97-AF65-F5344CB8AC3E}">
        <p14:creationId xmlns:p14="http://schemas.microsoft.com/office/powerpoint/2010/main" val="1750182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Edge-Fog Computing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745673"/>
            <a:ext cx="9144000" cy="4255077"/>
          </a:xfrm>
        </p:spPr>
      </p:pic>
    </p:spTree>
    <p:extLst>
      <p:ext uri="{BB962C8B-B14F-4D97-AF65-F5344CB8AC3E}">
        <p14:creationId xmlns:p14="http://schemas.microsoft.com/office/powerpoint/2010/main" val="10724584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Edge-Fog computing</a:t>
            </a:r>
          </a:p>
        </p:txBody>
      </p:sp>
      <p:sp>
        <p:nvSpPr>
          <p:cNvPr id="3" name="Content Placeholder 2"/>
          <p:cNvSpPr>
            <a:spLocks noGrp="1"/>
          </p:cNvSpPr>
          <p:nvPr>
            <p:ph idx="1"/>
          </p:nvPr>
        </p:nvSpPr>
        <p:spPr/>
        <p:txBody>
          <a:bodyPr/>
          <a:lstStyle/>
          <a:p>
            <a:r>
              <a:rPr lang="en-US" dirty="0"/>
              <a:t>Why can’t do all in cloud?</a:t>
            </a:r>
          </a:p>
          <a:p>
            <a:pPr lvl="1"/>
            <a:r>
              <a:rPr lang="en-US" dirty="0"/>
              <a:t>Cloud computing frees the enterprise and the end user from many details.</a:t>
            </a:r>
          </a:p>
          <a:p>
            <a:pPr lvl="1"/>
            <a:r>
              <a:rPr lang="en-US" dirty="0"/>
              <a:t>This bliss becomes a problem for latency-sensitive applications.</a:t>
            </a:r>
          </a:p>
          <a:p>
            <a:pPr lvl="1"/>
            <a:endParaRPr lang="en-US" dirty="0"/>
          </a:p>
          <a:p>
            <a:r>
              <a:rPr lang="en-US" dirty="0"/>
              <a:t>Why can’t do all in end systems?</a:t>
            </a:r>
          </a:p>
          <a:p>
            <a:pPr lvl="1"/>
            <a:r>
              <a:rPr lang="en-US" dirty="0"/>
              <a:t>Physical constraints: Energy, space, etc.,</a:t>
            </a:r>
          </a:p>
        </p:txBody>
      </p:sp>
    </p:spTree>
    <p:extLst>
      <p:ext uri="{BB962C8B-B14F-4D97-AF65-F5344CB8AC3E}">
        <p14:creationId xmlns:p14="http://schemas.microsoft.com/office/powerpoint/2010/main" val="6292129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attributes of Edge-Fog computing</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The Use Cases that were discussed brings up a # of attributes that differentiate Fog computing platform from the Cloud.</a:t>
            </a:r>
          </a:p>
          <a:p>
            <a:pPr lvl="1"/>
            <a:r>
              <a:rPr lang="en-US" dirty="0"/>
              <a:t>Applications that require very low and predictable latency. (STLS, SCV)</a:t>
            </a:r>
          </a:p>
          <a:p>
            <a:pPr lvl="1"/>
            <a:r>
              <a:rPr lang="en-US" dirty="0"/>
              <a:t>Geo-distributed applications (pipeline monitoring, STLS)</a:t>
            </a:r>
          </a:p>
          <a:p>
            <a:pPr lvl="1"/>
            <a:r>
              <a:rPr lang="en-US" dirty="0"/>
              <a:t>Fast mobile applications (Smart connected vehicle, rail)</a:t>
            </a:r>
          </a:p>
          <a:p>
            <a:pPr lvl="1"/>
            <a:r>
              <a:rPr lang="en-US" dirty="0"/>
              <a:t>Large-scale distributed control systems (STLS, smart grid)</a:t>
            </a:r>
          </a:p>
          <a:p>
            <a:pPr lvl="1"/>
            <a:r>
              <a:rPr lang="en-US" dirty="0" err="1"/>
              <a:t>IoT</a:t>
            </a:r>
            <a:r>
              <a:rPr lang="en-US" dirty="0"/>
              <a:t> also brings Big Data with a twist: rather than high volume, the number of data sources distributed geographically</a:t>
            </a:r>
          </a:p>
          <a:p>
            <a:pPr marL="342900" lvl="1" indent="0">
              <a:buNone/>
            </a:pPr>
            <a:endParaRPr lang="en-US" dirty="0"/>
          </a:p>
        </p:txBody>
      </p:sp>
    </p:spTree>
    <p:extLst>
      <p:ext uri="{BB962C8B-B14F-4D97-AF65-F5344CB8AC3E}">
        <p14:creationId xmlns:p14="http://schemas.microsoft.com/office/powerpoint/2010/main" val="9616211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Geo-distribution: A new Dimension of Big Data</a:t>
            </a:r>
          </a:p>
        </p:txBody>
      </p:sp>
      <p:sp>
        <p:nvSpPr>
          <p:cNvPr id="3" name="Content Placeholder 2"/>
          <p:cNvSpPr>
            <a:spLocks noGrp="1"/>
          </p:cNvSpPr>
          <p:nvPr>
            <p:ph idx="1"/>
          </p:nvPr>
        </p:nvSpPr>
        <p:spPr/>
        <p:txBody>
          <a:bodyPr>
            <a:normAutofit fontScale="85000" lnSpcReduction="20000"/>
          </a:bodyPr>
          <a:lstStyle/>
          <a:p>
            <a:r>
              <a:rPr lang="en-US" dirty="0"/>
              <a:t>3 Dimensions: Volume, Velocity and Variety.</a:t>
            </a:r>
          </a:p>
          <a:p>
            <a:r>
              <a:rPr lang="en-US" dirty="0" err="1"/>
              <a:t>IoT</a:t>
            </a:r>
            <a:r>
              <a:rPr lang="en-US" dirty="0"/>
              <a:t> use cases: STLS, Connected Rail, pipeline monitoring are naturally distributed.</a:t>
            </a:r>
          </a:p>
          <a:p>
            <a:r>
              <a:rPr lang="en-US" dirty="0"/>
              <a:t>This suggests to add a 4</a:t>
            </a:r>
            <a:r>
              <a:rPr lang="en-US" baseline="30000" dirty="0"/>
              <a:t>th</a:t>
            </a:r>
            <a:r>
              <a:rPr lang="en-US" dirty="0"/>
              <a:t> dimension: geo-distribution.</a:t>
            </a:r>
          </a:p>
          <a:p>
            <a:r>
              <a:rPr lang="en-US" dirty="0"/>
              <a:t>Since challenge is to manage number of sensors(and actuators) that are naturally distributed as a coherent whole.</a:t>
            </a:r>
          </a:p>
          <a:p>
            <a:r>
              <a:rPr lang="en-US" dirty="0"/>
              <a:t>Call for “moving the processing to the data”</a:t>
            </a:r>
          </a:p>
          <a:p>
            <a:r>
              <a:rPr lang="en-US" dirty="0"/>
              <a:t>A distributed intelligent platform at the Edge(Fog computing) that manages distributed compute, networking, and storage resources.</a:t>
            </a:r>
          </a:p>
        </p:txBody>
      </p:sp>
    </p:spTree>
    <p:extLst>
      <p:ext uri="{BB962C8B-B14F-4D97-AF65-F5344CB8AC3E}">
        <p14:creationId xmlns:p14="http://schemas.microsoft.com/office/powerpoint/2010/main" val="1157766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Edge(Fog) and the core(Fog) interplay: Many uses of same data</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47186"/>
            <a:ext cx="9144000" cy="3753564"/>
          </a:xfrm>
        </p:spPr>
      </p:pic>
    </p:spTree>
    <p:extLst>
      <p:ext uri="{BB962C8B-B14F-4D97-AF65-F5344CB8AC3E}">
        <p14:creationId xmlns:p14="http://schemas.microsoft.com/office/powerpoint/2010/main" val="41286057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Fog Software 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62571"/>
            <a:ext cx="9144000" cy="4153766"/>
          </a:xfrm>
        </p:spPr>
      </p:pic>
    </p:spTree>
    <p:extLst>
      <p:ext uri="{BB962C8B-B14F-4D97-AF65-F5344CB8AC3E}">
        <p14:creationId xmlns:p14="http://schemas.microsoft.com/office/powerpoint/2010/main" val="3631064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1509496"/>
            <a:ext cx="9144000" cy="4491254"/>
          </a:xfrm>
        </p:spPr>
      </p:pic>
    </p:spTree>
    <p:extLst>
      <p:ext uri="{BB962C8B-B14F-4D97-AF65-F5344CB8AC3E}">
        <p14:creationId xmlns:p14="http://schemas.microsoft.com/office/powerpoint/2010/main" val="21501327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Edge Considerations</a:t>
            </a:r>
          </a:p>
        </p:txBody>
      </p:sp>
      <p:sp>
        <p:nvSpPr>
          <p:cNvPr id="3" name="Content Placeholder 2"/>
          <p:cNvSpPr>
            <a:spLocks noGrp="1"/>
          </p:cNvSpPr>
          <p:nvPr>
            <p:ph idx="1"/>
          </p:nvPr>
        </p:nvSpPr>
        <p:spPr/>
        <p:txBody>
          <a:bodyPr/>
          <a:lstStyle/>
          <a:p>
            <a:r>
              <a:rPr lang="en-US" dirty="0"/>
              <a:t>Are communications encrypted?</a:t>
            </a:r>
          </a:p>
          <a:p>
            <a:r>
              <a:rPr lang="en-US" dirty="0"/>
              <a:t>Is storage encrypted?</a:t>
            </a:r>
          </a:p>
          <a:p>
            <a:r>
              <a:rPr lang="en-US" dirty="0"/>
              <a:t>How is logging performed?</a:t>
            </a:r>
          </a:p>
          <a:p>
            <a:r>
              <a:rPr lang="en-US" dirty="0"/>
              <a:t>Is there an updating mechanism?</a:t>
            </a:r>
          </a:p>
          <a:p>
            <a:r>
              <a:rPr lang="en-US" dirty="0"/>
              <a:t>Are there default passwords?</a:t>
            </a:r>
          </a:p>
          <a:p>
            <a:r>
              <a:rPr lang="en-US" dirty="0"/>
              <a:t>What are the offline security features?</a:t>
            </a:r>
          </a:p>
          <a:p>
            <a:r>
              <a:rPr lang="en-US" dirty="0"/>
              <a:t>Is transitive ownership addressed?</a:t>
            </a:r>
          </a:p>
        </p:txBody>
      </p:sp>
    </p:spTree>
    <p:extLst>
      <p:ext uri="{BB962C8B-B14F-4D97-AF65-F5344CB8AC3E}">
        <p14:creationId xmlns:p14="http://schemas.microsoft.com/office/powerpoint/2010/main" val="811773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07B90B-4C6A-4783-9958-70B6435D64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332656"/>
            <a:ext cx="7992887" cy="6264696"/>
          </a:xfrm>
        </p:spPr>
      </p:pic>
    </p:spTree>
    <p:extLst>
      <p:ext uri="{BB962C8B-B14F-4D97-AF65-F5344CB8AC3E}">
        <p14:creationId xmlns:p14="http://schemas.microsoft.com/office/powerpoint/2010/main" val="3080867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Gateway Considerations</a:t>
            </a:r>
          </a:p>
        </p:txBody>
      </p:sp>
      <p:sp>
        <p:nvSpPr>
          <p:cNvPr id="3" name="Content Placeholder 2"/>
          <p:cNvSpPr>
            <a:spLocks noGrp="1"/>
          </p:cNvSpPr>
          <p:nvPr>
            <p:ph idx="1"/>
          </p:nvPr>
        </p:nvSpPr>
        <p:spPr/>
        <p:txBody>
          <a:bodyPr/>
          <a:lstStyle/>
          <a:p>
            <a:r>
              <a:rPr lang="en-US" dirty="0"/>
              <a:t>Is encryption interrupted?</a:t>
            </a:r>
          </a:p>
          <a:p>
            <a:r>
              <a:rPr lang="en-US" dirty="0"/>
              <a:t>Is there replay and denial of service defensive capabilities?</a:t>
            </a:r>
          </a:p>
          <a:p>
            <a:r>
              <a:rPr lang="en-US" dirty="0"/>
              <a:t>Is there local storage?  Is it encrypted?</a:t>
            </a:r>
          </a:p>
          <a:p>
            <a:r>
              <a:rPr lang="en-US" dirty="0"/>
              <a:t>Is there anomaly detection capability?</a:t>
            </a:r>
          </a:p>
          <a:p>
            <a:r>
              <a:rPr lang="en-US" dirty="0"/>
              <a:t>Is there logging and alerting?</a:t>
            </a:r>
          </a:p>
        </p:txBody>
      </p:sp>
    </p:spTree>
    <p:extLst>
      <p:ext uri="{BB962C8B-B14F-4D97-AF65-F5344CB8AC3E}">
        <p14:creationId xmlns:p14="http://schemas.microsoft.com/office/powerpoint/2010/main" val="38570173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130CA4-4598-45A6-9730-AEA91B6301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1980" y="80181"/>
            <a:ext cx="6760039" cy="6697637"/>
          </a:xfrm>
        </p:spPr>
      </p:pic>
    </p:spTree>
    <p:extLst>
      <p:ext uri="{BB962C8B-B14F-4D97-AF65-F5344CB8AC3E}">
        <p14:creationId xmlns:p14="http://schemas.microsoft.com/office/powerpoint/2010/main" val="41862884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76F360B-2EDD-4544-8107-D2A0A51F12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404664"/>
            <a:ext cx="8166372" cy="6052297"/>
          </a:xfrm>
        </p:spPr>
      </p:pic>
    </p:spTree>
    <p:extLst>
      <p:ext uri="{BB962C8B-B14F-4D97-AF65-F5344CB8AC3E}">
        <p14:creationId xmlns:p14="http://schemas.microsoft.com/office/powerpoint/2010/main" val="19542207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6242E0-EAF2-41D5-BD0F-8C270CAD61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332656"/>
            <a:ext cx="8496943" cy="6264696"/>
          </a:xfrm>
        </p:spPr>
      </p:pic>
    </p:spTree>
    <p:extLst>
      <p:ext uri="{BB962C8B-B14F-4D97-AF65-F5344CB8AC3E}">
        <p14:creationId xmlns:p14="http://schemas.microsoft.com/office/powerpoint/2010/main" val="27828480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Illustrative Use Cases to Drive Edge-Fog computing</a:t>
            </a:r>
          </a:p>
        </p:txBody>
      </p:sp>
      <p:sp>
        <p:nvSpPr>
          <p:cNvPr id="3" name="Content Placeholder 2"/>
          <p:cNvSpPr>
            <a:spLocks noGrp="1"/>
          </p:cNvSpPr>
          <p:nvPr>
            <p:ph idx="1"/>
          </p:nvPr>
        </p:nvSpPr>
        <p:spPr/>
        <p:txBody>
          <a:bodyPr/>
          <a:lstStyle/>
          <a:p>
            <a:r>
              <a:rPr lang="en-US" dirty="0"/>
              <a:t>Use Case 1: A smart Traffic Light System (STLS)</a:t>
            </a:r>
          </a:p>
          <a:p>
            <a:r>
              <a:rPr lang="en-US" dirty="0"/>
              <a:t>Use Case 2: Wind Farms</a:t>
            </a:r>
          </a:p>
          <a:p>
            <a:pPr marL="0" indent="0">
              <a:buNone/>
            </a:pPr>
            <a:endParaRPr lang="en-US" dirty="0"/>
          </a:p>
          <a:p>
            <a:pPr marL="0" indent="0">
              <a:buNone/>
            </a:pPr>
            <a:r>
              <a:rPr lang="en-US" dirty="0"/>
              <a:t>To abstract the major requirements to propose an architecture that addresses a vast majority of the </a:t>
            </a:r>
            <a:r>
              <a:rPr lang="en-US" dirty="0" err="1"/>
              <a:t>IoT</a:t>
            </a:r>
            <a:r>
              <a:rPr lang="en-US" dirty="0"/>
              <a:t> requirements.</a:t>
            </a:r>
          </a:p>
        </p:txBody>
      </p:sp>
    </p:spTree>
    <p:extLst>
      <p:ext uri="{BB962C8B-B14F-4D97-AF65-F5344CB8AC3E}">
        <p14:creationId xmlns:p14="http://schemas.microsoft.com/office/powerpoint/2010/main" val="3392247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 Case 1: A Smart Traffic Light System(STLS)</a:t>
            </a:r>
          </a:p>
        </p:txBody>
      </p:sp>
      <p:sp>
        <p:nvSpPr>
          <p:cNvPr id="3" name="Content Placeholder 2"/>
          <p:cNvSpPr>
            <a:spLocks noGrp="1"/>
          </p:cNvSpPr>
          <p:nvPr>
            <p:ph idx="1"/>
          </p:nvPr>
        </p:nvSpPr>
        <p:spPr/>
        <p:txBody>
          <a:bodyPr>
            <a:normAutofit fontScale="92500"/>
          </a:bodyPr>
          <a:lstStyle/>
          <a:p>
            <a:pPr marL="0" indent="0">
              <a:buNone/>
            </a:pPr>
            <a:r>
              <a:rPr lang="en-US" sz="2400" dirty="0"/>
              <a:t>System Outline:</a:t>
            </a:r>
          </a:p>
          <a:p>
            <a:r>
              <a:rPr lang="en-US" dirty="0"/>
              <a:t>STLS calls for deployment of a STL at each intersection.</a:t>
            </a:r>
          </a:p>
          <a:p>
            <a:r>
              <a:rPr lang="en-US" dirty="0"/>
              <a:t>The STL is equipped with sensors that</a:t>
            </a:r>
          </a:p>
          <a:p>
            <a:pPr marL="685800" lvl="1" indent="-342900">
              <a:buFont typeface="+mj-lt"/>
              <a:buAutoNum type="arabicPeriod"/>
            </a:pPr>
            <a:r>
              <a:rPr lang="en-US" dirty="0"/>
              <a:t>Measure the distance and speed of approaching vehicles from every direction.</a:t>
            </a:r>
          </a:p>
          <a:p>
            <a:pPr marL="685800" lvl="1" indent="-342900">
              <a:buFont typeface="+mj-lt"/>
              <a:buAutoNum type="arabicPeriod"/>
            </a:pPr>
            <a:r>
              <a:rPr lang="en-US" dirty="0"/>
              <a:t>Detect presence of pedestrians/other vehicles crossing the street.</a:t>
            </a:r>
          </a:p>
          <a:p>
            <a:pPr marL="685800" lvl="2" indent="0">
              <a:buNone/>
            </a:pPr>
            <a:r>
              <a:rPr lang="en-US" dirty="0"/>
              <a:t>-     Issues “Slow down” warnings to vehicles at risk to crossing in red and even modifies its own cycle to prevent collisions.</a:t>
            </a:r>
          </a:p>
        </p:txBody>
      </p:sp>
    </p:spTree>
    <p:extLst>
      <p:ext uri="{BB962C8B-B14F-4D97-AF65-F5344CB8AC3E}">
        <p14:creationId xmlns:p14="http://schemas.microsoft.com/office/powerpoint/2010/main" val="21795938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STLS: System outline continued..</a:t>
            </a:r>
          </a:p>
        </p:txBody>
      </p:sp>
      <p:sp>
        <p:nvSpPr>
          <p:cNvPr id="3" name="Content Placeholder 2"/>
          <p:cNvSpPr>
            <a:spLocks noGrp="1"/>
          </p:cNvSpPr>
          <p:nvPr>
            <p:ph idx="1"/>
          </p:nvPr>
        </p:nvSpPr>
        <p:spPr/>
        <p:txBody>
          <a:bodyPr>
            <a:normAutofit fontScale="92500" lnSpcReduction="20000"/>
          </a:bodyPr>
          <a:lstStyle/>
          <a:p>
            <a:r>
              <a:rPr lang="en-US" dirty="0"/>
              <a:t>STLS has 3 major goals:</a:t>
            </a:r>
          </a:p>
          <a:p>
            <a:pPr marL="685800" lvl="1" indent="-342900">
              <a:buFont typeface="+mj-lt"/>
              <a:buAutoNum type="arabicPeriod"/>
            </a:pPr>
            <a:r>
              <a:rPr lang="en-US" dirty="0"/>
              <a:t>Accidents prevention</a:t>
            </a:r>
          </a:p>
          <a:p>
            <a:pPr marL="685800" lvl="1" indent="-342900">
              <a:buFont typeface="+mj-lt"/>
              <a:buAutoNum type="arabicPeriod"/>
            </a:pPr>
            <a:r>
              <a:rPr lang="en-US" dirty="0"/>
              <a:t>Maintenance of steady flow of traffic(green waves along the main roads)</a:t>
            </a:r>
          </a:p>
          <a:p>
            <a:pPr marL="685800" lvl="1" indent="-342900">
              <a:buFont typeface="+mj-lt"/>
              <a:buAutoNum type="arabicPeriod"/>
            </a:pPr>
            <a:r>
              <a:rPr lang="en-US" dirty="0"/>
              <a:t>Collection of relevant data to evaluate and improve the system</a:t>
            </a:r>
          </a:p>
          <a:p>
            <a:pPr marL="342900" lvl="1" indent="0">
              <a:buNone/>
            </a:pPr>
            <a:endParaRPr lang="en-US" dirty="0"/>
          </a:p>
          <a:p>
            <a:pPr marL="342900" lvl="1" indent="0">
              <a:buNone/>
            </a:pPr>
            <a:r>
              <a:rPr lang="en-US" dirty="0"/>
              <a:t>Note:</a:t>
            </a:r>
          </a:p>
          <a:p>
            <a:pPr marL="342900" lvl="1" indent="0">
              <a:buNone/>
            </a:pPr>
            <a:r>
              <a:rPr lang="en-US" dirty="0"/>
              <a:t>Goal (1) requires real-time reaction, (2) near-real time, and (3) relates to the collection and analysis of global data over long periods.</a:t>
            </a:r>
          </a:p>
        </p:txBody>
      </p:sp>
    </p:spTree>
    <p:extLst>
      <p:ext uri="{BB962C8B-B14F-4D97-AF65-F5344CB8AC3E}">
        <p14:creationId xmlns:p14="http://schemas.microsoft.com/office/powerpoint/2010/main" val="20032546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requirements driven by STLS</a:t>
            </a:r>
          </a:p>
        </p:txBody>
      </p:sp>
      <p:sp>
        <p:nvSpPr>
          <p:cNvPr id="3" name="Content Placeholder 2"/>
          <p:cNvSpPr>
            <a:spLocks noGrp="1"/>
          </p:cNvSpPr>
          <p:nvPr>
            <p:ph idx="1"/>
          </p:nvPr>
        </p:nvSpPr>
        <p:spPr/>
        <p:txBody>
          <a:bodyPr>
            <a:normAutofit fontScale="92500" lnSpcReduction="20000"/>
          </a:bodyPr>
          <a:lstStyle/>
          <a:p>
            <a:pPr marL="385763" indent="-385763">
              <a:buFont typeface="+mj-lt"/>
              <a:buAutoNum type="arabicPeriod"/>
            </a:pPr>
            <a:r>
              <a:rPr lang="en-US" dirty="0"/>
              <a:t>Local Subsystem latency:- Reaction time needed is in the order of &lt; 10 milliseconds.</a:t>
            </a:r>
          </a:p>
          <a:p>
            <a:pPr marL="385763" indent="-385763">
              <a:buFont typeface="+mj-lt"/>
              <a:buAutoNum type="arabicPeriod"/>
            </a:pPr>
            <a:r>
              <a:rPr lang="en-US" dirty="0"/>
              <a:t>Middleware orchestration platform:- Middleware to handle a # of critical software components. A. Decision maker(DM), B. message bus.</a:t>
            </a:r>
          </a:p>
          <a:p>
            <a:pPr marL="385763" indent="-385763">
              <a:buFont typeface="+mj-lt"/>
              <a:buAutoNum type="arabicPeriod"/>
            </a:pPr>
            <a:r>
              <a:rPr lang="en-US" dirty="0"/>
              <a:t>Networking infrastructure:- Fog nodes belongs to a family of modular compute and storage devices.</a:t>
            </a:r>
          </a:p>
          <a:p>
            <a:pPr marL="385763" indent="-385763">
              <a:buFont typeface="+mj-lt"/>
              <a:buAutoNum type="arabicPeriod"/>
            </a:pPr>
            <a:r>
              <a:rPr lang="en-US" dirty="0"/>
              <a:t>Interplay with the cloud:-  Data must be injected into a Data center/ cloud for deep analysis to identify patterns in traffic, city pollutants.</a:t>
            </a:r>
          </a:p>
        </p:txBody>
      </p:sp>
    </p:spTree>
    <p:extLst>
      <p:ext uri="{BB962C8B-B14F-4D97-AF65-F5344CB8AC3E}">
        <p14:creationId xmlns:p14="http://schemas.microsoft.com/office/powerpoint/2010/main" val="447947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4528</TotalTime>
  <Words>12434</Words>
  <Application>Microsoft Office PowerPoint</Application>
  <PresentationFormat>On-screen Show (4:3)</PresentationFormat>
  <Paragraphs>1362</Paragraphs>
  <Slides>149</Slides>
  <Notes>97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149</vt:i4>
      </vt:variant>
    </vt:vector>
  </HeadingPairs>
  <TitlesOfParts>
    <vt:vector size="164" baseType="lpstr">
      <vt:lpstr>Arial</vt:lpstr>
      <vt:lpstr>Baskerville Old Face</vt:lpstr>
      <vt:lpstr>Calibri</vt:lpstr>
      <vt:lpstr>Lucida Grande</vt:lpstr>
      <vt:lpstr>Poppins</vt:lpstr>
      <vt:lpstr>Poppins Light</vt:lpstr>
      <vt:lpstr>Segoe UI</vt:lpstr>
      <vt:lpstr>Segoe UI Semibold</vt:lpstr>
      <vt:lpstr>Segoe UI Semibold (Headings)</vt:lpstr>
      <vt:lpstr>StarSymbol</vt:lpstr>
      <vt:lpstr>Times</vt:lpstr>
      <vt:lpstr>Wingdings</vt:lpstr>
      <vt:lpstr>Wingdings 3</vt:lpstr>
      <vt:lpstr>Office Theme</vt:lpstr>
      <vt:lpstr>1_Document template - Corp grid</vt:lpstr>
      <vt:lpstr>PowerPoint Presentation</vt:lpstr>
      <vt:lpstr>AMAR PRUSTY</vt:lpstr>
      <vt:lpstr>Hybrid Multi Cloud Edge IOT Security</vt:lpstr>
      <vt:lpstr>Speaker Experience</vt:lpstr>
      <vt:lpstr>PowerPoint Presentation</vt:lpstr>
      <vt:lpstr>PowerPoint Presentation</vt:lpstr>
      <vt:lpstr>PowerPoint Presentation</vt:lpstr>
      <vt:lpstr>What is IoT?</vt:lpstr>
      <vt:lpstr>PowerPoint Presentation</vt:lpstr>
      <vt:lpstr>PowerPoint Presentation</vt:lpstr>
      <vt:lpstr>Various Names, One Concept</vt:lpstr>
      <vt:lpstr>PowerPoint Presentation</vt:lpstr>
      <vt:lpstr>PowerPoint Presentation</vt:lpstr>
      <vt:lpstr>PowerPoint Presentation</vt:lpstr>
      <vt:lpstr>PowerPoint Presentation</vt:lpstr>
      <vt:lpstr>PowerPoint Presentation</vt:lpstr>
      <vt:lpstr>PowerPoint Presentation</vt:lpstr>
      <vt:lpstr>IoT Beyond the Hype</vt:lpstr>
      <vt:lpstr>PowerPoint Presentation</vt:lpstr>
      <vt:lpstr>PowerPoint Presentation</vt:lpstr>
      <vt:lpstr>The Challenge of IoT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Types and Compliance</vt:lpstr>
      <vt:lpstr>PowerPoint Presentation</vt:lpstr>
      <vt:lpstr>PowerPoint Presentation</vt:lpstr>
      <vt:lpstr>PowerPoint Presentation</vt:lpstr>
      <vt:lpstr>PowerPoint Presentation</vt:lpstr>
      <vt:lpstr>PowerPoint Presentation</vt:lpstr>
      <vt:lpstr>PowerPoint Presentation</vt:lpstr>
      <vt:lpstr>Security Threats</vt:lpstr>
      <vt:lpstr>PowerPoint Presentation</vt:lpstr>
      <vt:lpstr>PowerPoint Presentation</vt:lpstr>
      <vt:lpstr>PowerPoint Presentation</vt:lpstr>
      <vt:lpstr>PowerPoint Presentation</vt:lpstr>
      <vt:lpstr>Security Threats</vt:lpstr>
      <vt:lpstr>PowerPoint Presentation</vt:lpstr>
      <vt:lpstr>PowerPoint Presentation</vt:lpstr>
      <vt:lpstr>PowerPoint Presentation</vt:lpstr>
      <vt:lpstr>PowerPoint Presentation</vt:lpstr>
      <vt:lpstr>Security Threats</vt:lpstr>
      <vt:lpstr>Security Threats</vt:lpstr>
      <vt:lpstr>Security Threats</vt:lpstr>
      <vt:lpstr>Security Threats</vt:lpstr>
      <vt:lpstr>Security Threats</vt:lpstr>
      <vt:lpstr>Security Threats</vt:lpstr>
      <vt:lpstr>Security Threats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be concerned about IoT?</vt:lpstr>
      <vt:lpstr>Does IoT add additional risk?</vt:lpstr>
      <vt:lpstr>Attacking IoT</vt:lpstr>
      <vt:lpstr>PowerPoint Presentation</vt:lpstr>
      <vt:lpstr>OWASP IoT Project</vt:lpstr>
      <vt:lpstr>OWASP IoT Top 10</vt:lpstr>
      <vt:lpstr>Principles of IoT Security</vt:lpstr>
      <vt:lpstr>PowerPoint Presentation</vt:lpstr>
      <vt:lpstr>PowerPoint Presentation</vt:lpstr>
      <vt:lpstr>Edge-Fog Computing</vt:lpstr>
      <vt:lpstr>Need for Edge-Fog computing</vt:lpstr>
      <vt:lpstr>Key attributes of Edge-Fog computing</vt:lpstr>
      <vt:lpstr>Geo-distribution: A new Dimension of Big Data</vt:lpstr>
      <vt:lpstr>The Edge(Fog) and the core(Fog) interplay: Many uses of same data</vt:lpstr>
      <vt:lpstr>Fog Software Architecture</vt:lpstr>
      <vt:lpstr>Example Edge Considerations</vt:lpstr>
      <vt:lpstr>PowerPoint Presentation</vt:lpstr>
      <vt:lpstr>Example Gateway Considerations</vt:lpstr>
      <vt:lpstr>PowerPoint Presentation</vt:lpstr>
      <vt:lpstr>PowerPoint Presentation</vt:lpstr>
      <vt:lpstr>PowerPoint Presentation</vt:lpstr>
      <vt:lpstr>Illustrative Use Cases to Drive Edge-Fog computing</vt:lpstr>
      <vt:lpstr>Use Case 1: A Smart Traffic Light System(STLS)</vt:lpstr>
      <vt:lpstr>STLS: System outline continued..</vt:lpstr>
      <vt:lpstr>Key requirements driven by STLS</vt:lpstr>
      <vt:lpstr>STLS Key requirements, cont’d.</vt:lpstr>
      <vt:lpstr>Use case 2: Wind Farm</vt:lpstr>
      <vt:lpstr>System outline:</vt:lpstr>
      <vt:lpstr>Key requirements driven by Wind Farm</vt:lpstr>
      <vt:lpstr>PowerPoint Presentation</vt:lpstr>
      <vt:lpstr>PowerPoint Presentation</vt:lpstr>
      <vt:lpstr>PowerPoint Presentation</vt:lpstr>
      <vt:lpstr>PowerPoint Presentation</vt:lpstr>
      <vt:lpstr>Cloud Service Models</vt:lpstr>
      <vt:lpstr>Cloud Computing</vt:lpstr>
      <vt:lpstr>Cloud Service Models</vt:lpstr>
      <vt:lpstr>Cloud Deployment Models</vt:lpstr>
      <vt:lpstr>Journey to Agile Integrated Infrastructure</vt:lpstr>
      <vt:lpstr>Shared Security Responsibility</vt:lpstr>
      <vt:lpstr>Endpoint Device Security</vt:lpstr>
      <vt:lpstr>Cloud Security</vt:lpstr>
      <vt:lpstr>Cloud Governance</vt:lpstr>
      <vt:lpstr>Cloud Governance</vt:lpstr>
      <vt:lpstr>Cloud Application Security</vt:lpstr>
      <vt:lpstr>Cloud Application Security</vt:lpstr>
      <vt:lpstr>Cloud Application Security</vt:lpstr>
      <vt:lpstr>Cloud Operations &amp; Maintenance</vt:lpstr>
      <vt:lpstr>Cloud Operations &amp; Maintenance</vt:lpstr>
      <vt:lpstr>Cloud Compliance</vt:lpstr>
      <vt:lpstr>Cloud Compliance</vt:lpstr>
      <vt:lpstr>Some Key Points</vt:lpstr>
      <vt:lpstr>Some Key Points</vt:lpstr>
      <vt:lpstr>Architectural Considerations</vt:lpstr>
      <vt:lpstr>Architectural Considerations</vt:lpstr>
      <vt:lpstr>Architectural Considerations</vt:lpstr>
      <vt:lpstr>What information to look for in cloud provider</vt:lpstr>
      <vt:lpstr>Controls to look for with a Cloud Service Provider</vt:lpstr>
      <vt:lpstr>Why is SOC 2 Type 2 report important to evaluate  Cloud Providers?</vt:lpstr>
      <vt:lpstr>Multi Hybrid Cloud</vt:lpstr>
      <vt:lpstr>Example Cloud Considerations</vt:lpstr>
      <vt:lpstr>PowerPoint Presentation</vt:lpstr>
      <vt:lpstr>PowerPoint Presentation</vt:lpstr>
      <vt:lpstr>PowerPoint Presentation</vt:lpstr>
      <vt:lpstr>Example Mobile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Damage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Unicom user</dc:creator>
  <cp:lastModifiedBy>Prusty, Amar</cp:lastModifiedBy>
  <cp:revision>557</cp:revision>
  <dcterms:created xsi:type="dcterms:W3CDTF">2015-06-04T07:24:20Z</dcterms:created>
  <dcterms:modified xsi:type="dcterms:W3CDTF">2022-10-18T13:08:27Z</dcterms:modified>
</cp:coreProperties>
</file>